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2" r:id="rId17"/>
    <p:sldId id="274" r:id="rId18"/>
    <p:sldId id="276" r:id="rId19"/>
    <p:sldId id="275" r:id="rId20"/>
    <p:sldId id="259" r:id="rId21"/>
  </p:sldIdLst>
  <p:sldSz cx="12190413" cy="6859588"/>
  <p:notesSz cx="6797675" cy="9926638"/>
  <p:defaultTextStyle>
    <a:defPPr>
      <a:defRPr lang="fr-FR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70F2-ED47-4501-BBE0-2A9B75D627CC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7B95-F764-4614-9A03-DAA32BB22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40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-36103"/>
            <a:ext cx="12190413" cy="6931794"/>
            <a:chOff x="1858509" y="25596"/>
            <a:chExt cx="12190413" cy="693179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3407" y="25596"/>
              <a:ext cx="10900617" cy="5299611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D8FE7BE-0DA3-7A4E-A8F1-C78A62F38550}"/>
                </a:ext>
              </a:extLst>
            </p:cNvPr>
            <p:cNvSpPr/>
            <p:nvPr userDrawn="1"/>
          </p:nvSpPr>
          <p:spPr>
            <a:xfrm>
              <a:off x="1858509" y="25596"/>
              <a:ext cx="12190413" cy="6931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46800" y="5432400"/>
            <a:ext cx="7344000" cy="5904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46800" y="6048000"/>
            <a:ext cx="7344000" cy="590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6EB3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D606EA-BBF4-3241-A5B1-12CADBBAF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438" t="27081" r="12921" b="28080"/>
          <a:stretch/>
        </p:blipFill>
        <p:spPr>
          <a:xfrm>
            <a:off x="9705974" y="5762625"/>
            <a:ext cx="2295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-1232" y="-26590"/>
            <a:ext cx="12193233" cy="6966488"/>
            <a:chOff x="-1232" y="-26590"/>
            <a:chExt cx="12193233" cy="6966488"/>
          </a:xfrm>
        </p:grpSpPr>
        <p:sp>
          <p:nvSpPr>
            <p:cNvPr id="6" name="Rectangle 5"/>
            <p:cNvSpPr/>
            <p:nvPr userDrawn="1"/>
          </p:nvSpPr>
          <p:spPr>
            <a:xfrm>
              <a:off x="-1232" y="5490594"/>
              <a:ext cx="12189600" cy="144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/>
            <p:cNvGrpSpPr/>
            <p:nvPr userDrawn="1"/>
          </p:nvGrpSpPr>
          <p:grpSpPr>
            <a:xfrm>
              <a:off x="0" y="-26590"/>
              <a:ext cx="12192001" cy="6724650"/>
              <a:chOff x="0" y="0"/>
              <a:chExt cx="12192001" cy="6724650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0" y="0"/>
                <a:ext cx="12192001" cy="6650182"/>
                <a:chOff x="0" y="0"/>
                <a:chExt cx="12192001" cy="6650182"/>
              </a:xfrm>
            </p:grpSpPr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37F54129-4DAF-724C-B99A-256212CEC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0755390" cy="6650182"/>
                </a:xfrm>
                <a:prstGeom prst="rect">
                  <a:avLst/>
                </a:prstGeom>
              </p:spPr>
            </p:pic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AB319360-5299-9A46-88F7-CDEE6530D8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1904" r="-3"/>
                <a:stretch/>
              </p:blipFill>
              <p:spPr>
                <a:xfrm>
                  <a:off x="10245437" y="0"/>
                  <a:ext cx="1946564" cy="6650182"/>
                </a:xfrm>
                <a:prstGeom prst="rect">
                  <a:avLst/>
                </a:prstGeom>
              </p:spPr>
            </p:pic>
          </p:grp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D9D606EA-BBF4-3241-A5B1-12CADBBAFC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11438" t="27081" r="12921" b="28080"/>
              <a:stretch/>
            </p:blipFill>
            <p:spPr>
              <a:xfrm>
                <a:off x="9705974" y="5762625"/>
                <a:ext cx="2295525" cy="962025"/>
              </a:xfrm>
              <a:prstGeom prst="rect">
                <a:avLst/>
              </a:prstGeom>
            </p:spPr>
          </p:pic>
        </p:grp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552000" y="2134800"/>
            <a:ext cx="5284800" cy="676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Nom de la réunion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8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2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4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5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2449129" marR="0" lvl="4" indent="-272125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6E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8000" y="6627600"/>
            <a:ext cx="4600800" cy="25200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10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Nom de la réunion -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9200" y="6627600"/>
            <a:ext cx="622800" cy="25200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10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C2B4D8-995E-4848-8CF7-79E2342D91E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606EA-BBF4-3241-A5B1-12CADBBAFC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438" t="27081" r="12921" b="28080"/>
          <a:stretch/>
        </p:blipFill>
        <p:spPr>
          <a:xfrm>
            <a:off x="9705974" y="5762625"/>
            <a:ext cx="2295525" cy="962025"/>
          </a:xfrm>
          <a:prstGeom prst="rect">
            <a:avLst/>
          </a:prstGeom>
        </p:spPr>
      </p:pic>
      <p:sp>
        <p:nvSpPr>
          <p:cNvPr id="8" name="bg object 16"/>
          <p:cNvSpPr/>
          <p:nvPr/>
        </p:nvSpPr>
        <p:spPr>
          <a:xfrm>
            <a:off x="0" y="4903982"/>
            <a:ext cx="887643" cy="1955885"/>
          </a:xfrm>
          <a:custGeom>
            <a:avLst/>
            <a:gdLst/>
            <a:ahLst/>
            <a:cxnLst/>
            <a:rect l="l" t="t" r="r" b="b"/>
            <a:pathLst>
              <a:path w="1248410" h="2752090">
                <a:moveTo>
                  <a:pt x="545211" y="543153"/>
                </a:moveTo>
                <a:lnTo>
                  <a:pt x="543217" y="496290"/>
                </a:lnTo>
                <a:lnTo>
                  <a:pt x="537349" y="450532"/>
                </a:lnTo>
                <a:lnTo>
                  <a:pt x="527761" y="406044"/>
                </a:lnTo>
                <a:lnTo>
                  <a:pt x="514616" y="362978"/>
                </a:lnTo>
                <a:lnTo>
                  <a:pt x="498094" y="321525"/>
                </a:lnTo>
                <a:lnTo>
                  <a:pt x="478332" y="281825"/>
                </a:lnTo>
                <a:lnTo>
                  <a:pt x="455510" y="244043"/>
                </a:lnTo>
                <a:lnTo>
                  <a:pt x="429793" y="208356"/>
                </a:lnTo>
                <a:lnTo>
                  <a:pt x="401332" y="174904"/>
                </a:lnTo>
                <a:lnTo>
                  <a:pt x="370293" y="143878"/>
                </a:lnTo>
                <a:lnTo>
                  <a:pt x="336854" y="115417"/>
                </a:lnTo>
                <a:lnTo>
                  <a:pt x="301167" y="89700"/>
                </a:lnTo>
                <a:lnTo>
                  <a:pt x="263385" y="66878"/>
                </a:lnTo>
                <a:lnTo>
                  <a:pt x="223685" y="47117"/>
                </a:lnTo>
                <a:lnTo>
                  <a:pt x="182219" y="30594"/>
                </a:lnTo>
                <a:lnTo>
                  <a:pt x="139166" y="17449"/>
                </a:lnTo>
                <a:lnTo>
                  <a:pt x="94678" y="7861"/>
                </a:lnTo>
                <a:lnTo>
                  <a:pt x="48920" y="1993"/>
                </a:lnTo>
                <a:lnTo>
                  <a:pt x="2044" y="0"/>
                </a:lnTo>
                <a:lnTo>
                  <a:pt x="0" y="88"/>
                </a:lnTo>
                <a:lnTo>
                  <a:pt x="0" y="2098217"/>
                </a:lnTo>
                <a:lnTo>
                  <a:pt x="2044" y="2103767"/>
                </a:lnTo>
                <a:lnTo>
                  <a:pt x="508241" y="740067"/>
                </a:lnTo>
                <a:lnTo>
                  <a:pt x="524052" y="693305"/>
                </a:lnTo>
                <a:lnTo>
                  <a:pt x="535647" y="644753"/>
                </a:lnTo>
                <a:lnTo>
                  <a:pt x="542785" y="594639"/>
                </a:lnTo>
                <a:lnTo>
                  <a:pt x="545211" y="543153"/>
                </a:lnTo>
                <a:close/>
              </a:path>
              <a:path w="1248410" h="2752090">
                <a:moveTo>
                  <a:pt x="1248143" y="2218309"/>
                </a:moveTo>
                <a:lnTo>
                  <a:pt x="1245704" y="2166823"/>
                </a:lnTo>
                <a:lnTo>
                  <a:pt x="1238567" y="2116696"/>
                </a:lnTo>
                <a:lnTo>
                  <a:pt x="1226972" y="2068156"/>
                </a:lnTo>
                <a:lnTo>
                  <a:pt x="1211173" y="2021395"/>
                </a:lnTo>
                <a:lnTo>
                  <a:pt x="704989" y="657694"/>
                </a:lnTo>
                <a:lnTo>
                  <a:pt x="205066" y="2005647"/>
                </a:lnTo>
                <a:lnTo>
                  <a:pt x="186575" y="2055825"/>
                </a:lnTo>
                <a:lnTo>
                  <a:pt x="173024" y="2108174"/>
                </a:lnTo>
                <a:lnTo>
                  <a:pt x="164680" y="2162429"/>
                </a:lnTo>
                <a:lnTo>
                  <a:pt x="161836" y="2218309"/>
                </a:lnTo>
                <a:lnTo>
                  <a:pt x="163830" y="2265172"/>
                </a:lnTo>
                <a:lnTo>
                  <a:pt x="169697" y="2310930"/>
                </a:lnTo>
                <a:lnTo>
                  <a:pt x="179285" y="2355418"/>
                </a:lnTo>
                <a:lnTo>
                  <a:pt x="192430" y="2398484"/>
                </a:lnTo>
                <a:lnTo>
                  <a:pt x="208965" y="2439936"/>
                </a:lnTo>
                <a:lnTo>
                  <a:pt x="228714" y="2479637"/>
                </a:lnTo>
                <a:lnTo>
                  <a:pt x="251536" y="2517419"/>
                </a:lnTo>
                <a:lnTo>
                  <a:pt x="277253" y="2553106"/>
                </a:lnTo>
                <a:lnTo>
                  <a:pt x="305714" y="2586545"/>
                </a:lnTo>
                <a:lnTo>
                  <a:pt x="336753" y="2617584"/>
                </a:lnTo>
                <a:lnTo>
                  <a:pt x="370192" y="2646045"/>
                </a:lnTo>
                <a:lnTo>
                  <a:pt x="405879" y="2671762"/>
                </a:lnTo>
                <a:lnTo>
                  <a:pt x="443661" y="2694584"/>
                </a:lnTo>
                <a:lnTo>
                  <a:pt x="483362" y="2714345"/>
                </a:lnTo>
                <a:lnTo>
                  <a:pt x="524827" y="2730868"/>
                </a:lnTo>
                <a:lnTo>
                  <a:pt x="567880" y="2744012"/>
                </a:lnTo>
                <a:lnTo>
                  <a:pt x="603567" y="2751696"/>
                </a:lnTo>
                <a:lnTo>
                  <a:pt x="806411" y="2751696"/>
                </a:lnTo>
                <a:lnTo>
                  <a:pt x="885151" y="2730868"/>
                </a:lnTo>
                <a:lnTo>
                  <a:pt x="926617" y="2714345"/>
                </a:lnTo>
                <a:lnTo>
                  <a:pt x="966317" y="2694584"/>
                </a:lnTo>
                <a:lnTo>
                  <a:pt x="1004087" y="2671762"/>
                </a:lnTo>
                <a:lnTo>
                  <a:pt x="1039787" y="2646045"/>
                </a:lnTo>
                <a:lnTo>
                  <a:pt x="1073226" y="2617584"/>
                </a:lnTo>
                <a:lnTo>
                  <a:pt x="1104265" y="2586545"/>
                </a:lnTo>
                <a:lnTo>
                  <a:pt x="1132713" y="2553106"/>
                </a:lnTo>
                <a:lnTo>
                  <a:pt x="1158443" y="2517419"/>
                </a:lnTo>
                <a:lnTo>
                  <a:pt x="1181265" y="2479637"/>
                </a:lnTo>
                <a:lnTo>
                  <a:pt x="1201013" y="2439936"/>
                </a:lnTo>
                <a:lnTo>
                  <a:pt x="1217549" y="2398484"/>
                </a:lnTo>
                <a:lnTo>
                  <a:pt x="1230693" y="2355418"/>
                </a:lnTo>
                <a:lnTo>
                  <a:pt x="1240282" y="2310930"/>
                </a:lnTo>
                <a:lnTo>
                  <a:pt x="1246149" y="2265172"/>
                </a:lnTo>
                <a:lnTo>
                  <a:pt x="1248143" y="2218309"/>
                </a:lnTo>
                <a:close/>
              </a:path>
            </a:pathLst>
          </a:custGeom>
          <a:solidFill>
            <a:srgbClr val="586E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dt="0"/>
  <p:txStyles>
    <p:titleStyle>
      <a:lvl1pPr algn="ctr" defTabSz="1088502" rtl="0" eaLnBrk="1" latinLnBrk="0" hangingPunct="1">
        <a:spcBef>
          <a:spcPct val="0"/>
        </a:spcBef>
        <a:buNone/>
        <a:defRPr lang="fr-FR" sz="4400" b="1" kern="1200" dirty="0">
          <a:solidFill>
            <a:srgbClr val="586EB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3200" kern="1200" dirty="0" smtClean="0">
          <a:solidFill>
            <a:srgbClr val="576E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408" indent="-340157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–"/>
        <a:defRPr lang="fr-FR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627" indent="-272125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878" indent="-272125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–"/>
        <a:defRPr lang="fr-FR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9129" marR="0" indent="-272125" algn="l" defTabSz="108850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86EB3"/>
        </a:buClr>
        <a:buSzTx/>
        <a:buFont typeface="Wingdings" panose="05000000000000000000" pitchFamily="2" charset="2"/>
        <a:buChar char="§"/>
        <a:tabLst/>
        <a:defRPr lang="fr-FR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z.ifremer.fr/envlit/DCE/La-DCE-par-bassin/Bassin-Adour-Garonne/Atlas-interactif" TargetMode="External"/><Relationship Id="rId2" Type="http://schemas.openxmlformats.org/officeDocument/2006/relationships/hyperlink" Target="http://www.eau-grandsudouest.fr/surveillance-etudes-donnees/systeme-information-eau-si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au-grandsudouest.f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Plénière SPPPI Estuaire Adour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26 novembre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329200" y="6627600"/>
            <a:ext cx="622800" cy="252000"/>
          </a:xfrm>
        </p:spPr>
        <p:txBody>
          <a:bodyPr/>
          <a:lstStyle/>
          <a:p>
            <a:fld id="{25C2B4D8-995E-4848-8CF7-79E2342D91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4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Evolution de la qualité : des résultats encourageants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0630" y="6607588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10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14" y="1413570"/>
            <a:ext cx="39243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6614" y="184561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des concentrations en macro polluants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946176" y="3132378"/>
            <a:ext cx="432048" cy="10677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0710" y="392143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des indicateurs biologiques (IBG, IBD) sur 20 ans</a:t>
            </a:r>
          </a:p>
        </p:txBody>
      </p:sp>
    </p:spTree>
    <p:extLst>
      <p:ext uri="{BB962C8B-B14F-4D97-AF65-F5344CB8AC3E}">
        <p14:creationId xmlns:p14="http://schemas.microsoft.com/office/powerpoint/2010/main" val="374812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Evolution de la qualité : une vigilance nécessaire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0630" y="6607588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11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413570"/>
            <a:ext cx="5609490" cy="45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1603705"/>
            <a:ext cx="37528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3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Evolution de la qualité : une vigilance nécessaire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0630" y="6607588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1275223"/>
            <a:ext cx="3667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432571"/>
            <a:ext cx="5358086" cy="48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4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27254" y="1197546"/>
            <a:ext cx="5284800" cy="1871058"/>
          </a:xfrm>
        </p:spPr>
        <p:txBody>
          <a:bodyPr>
            <a:normAutofit fontScale="90000"/>
          </a:bodyPr>
          <a:lstStyle/>
          <a:p>
            <a:r>
              <a:rPr lang="fr-FR" dirty="0"/>
              <a:t>Focus sur l’estuaire Adour aval</a:t>
            </a:r>
            <a:br>
              <a:rPr lang="fr-FR" dirty="0"/>
            </a:br>
            <a:r>
              <a:rPr lang="fr-FR" dirty="0"/>
              <a:t>FRFT07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2421682"/>
            <a:ext cx="4114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6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Paramètres de suivi qualité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6614" y="6617874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527254" y="1512202"/>
            <a:ext cx="4824536" cy="4527011"/>
          </a:xfrm>
          <a:ln>
            <a:solidFill>
              <a:srgbClr val="586EB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/>
              <a:t>Etat écologique :</a:t>
            </a:r>
          </a:p>
          <a:p>
            <a:pPr marL="0" indent="0">
              <a:buNone/>
            </a:pPr>
            <a:endParaRPr lang="fr-FR" sz="2400" dirty="0"/>
          </a:p>
          <a:p>
            <a:pPr lvl="1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Biologie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86EB3"/>
                </a:solidFill>
              </a:rPr>
              <a:t>Phytoplancton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86EB3"/>
                </a:solidFill>
              </a:rPr>
              <a:t>Invertébrés benthiques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86EB3"/>
                </a:solidFill>
              </a:rPr>
              <a:t>Poissons</a:t>
            </a:r>
          </a:p>
          <a:p>
            <a:pPr marL="544251" lvl="1" indent="0">
              <a:buNone/>
            </a:pPr>
            <a:endParaRPr lang="fr-FR" sz="2000" dirty="0"/>
          </a:p>
          <a:p>
            <a:pPr lvl="1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Physicochimie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86EB3"/>
                </a:solidFill>
              </a:rPr>
              <a:t>T°, salinité, oxygène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586EB3"/>
                </a:solidFill>
              </a:rPr>
              <a:t>Nutriments</a:t>
            </a:r>
          </a:p>
          <a:p>
            <a:pPr marL="1088502" lvl="2" indent="0">
              <a:buNone/>
            </a:pPr>
            <a:endParaRPr lang="fr-FR" dirty="0">
              <a:solidFill>
                <a:srgbClr val="586EB3"/>
              </a:solidFill>
            </a:endParaRPr>
          </a:p>
          <a:p>
            <a:pPr lvl="1">
              <a:buFontTx/>
              <a:buChar char="-"/>
            </a:pPr>
            <a:r>
              <a:rPr lang="fr-FR" sz="2600" dirty="0" err="1">
                <a:solidFill>
                  <a:srgbClr val="586EB3"/>
                </a:solidFill>
              </a:rPr>
              <a:t>Hydromorphologie</a:t>
            </a:r>
            <a:endParaRPr lang="fr-FR" sz="2600" dirty="0">
              <a:solidFill>
                <a:srgbClr val="586EB3"/>
              </a:solidFill>
            </a:endParaRPr>
          </a:p>
          <a:p>
            <a:pPr lvl="1"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590" y="1512202"/>
            <a:ext cx="4536504" cy="3376309"/>
          </a:xfrm>
          <a:prstGeom prst="rect">
            <a:avLst/>
          </a:prstGeom>
          <a:noFill/>
          <a:ln>
            <a:solidFill>
              <a:srgbClr val="586EB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2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chimique 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2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2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contaminants chimiques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2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2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métaux lourds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2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2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pesticides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2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2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polluants industriels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8622" y="5374010"/>
            <a:ext cx="5456943" cy="1107996"/>
          </a:xfrm>
          <a:prstGeom prst="rect">
            <a:avLst/>
          </a:prstGeom>
          <a:noFill/>
          <a:ln>
            <a:solidFill>
              <a:srgbClr val="586EB3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Bactériologie non suivi dans le cadre DCE</a:t>
            </a:r>
          </a:p>
          <a:p>
            <a:endParaRPr lang="fr-FR" sz="2200" dirty="0">
              <a:solidFill>
                <a:srgbClr val="586E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ARS et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358345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Zones des suivis qualité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6614" y="6617874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15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352189"/>
            <a:ext cx="5896463" cy="41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9" y="1321733"/>
            <a:ext cx="5714304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2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Etat chimique :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6614" y="6617874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16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1557586"/>
            <a:ext cx="4896544" cy="427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521" y="1600571"/>
            <a:ext cx="5629701" cy="452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Dépassement du seuil OSPAR pour le PCB 118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PCB : 	type dioxine, </a:t>
            </a:r>
          </a:p>
          <a:p>
            <a:pPr marL="0" indent="0">
              <a:buNone/>
            </a:pPr>
            <a:r>
              <a:rPr lang="fr-FR" sz="2400" dirty="0"/>
              <a:t>	isolants huileux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>
                <a:solidFill>
                  <a:srgbClr val="C00000"/>
                </a:solidFill>
              </a:rPr>
              <a:t>Proposition de mauvais état /     	EDL 2019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>
            <a:off x="945571" y="4725938"/>
            <a:ext cx="5400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09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Etat écologique :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6614" y="6617874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521" y="1600571"/>
            <a:ext cx="5629701" cy="4527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/>
              <a:t>Paramètre déclassant  :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 indice poisson ] 0,45-0,23]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>
                <a:solidFill>
                  <a:srgbClr val="FFC000"/>
                </a:solidFill>
              </a:rPr>
              <a:t>Proposition de mauvais état /     	EDL 2019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Artificialisation à 100%</a:t>
            </a:r>
          </a:p>
          <a:p>
            <a:pPr>
              <a:buFontTx/>
              <a:buChar char="-"/>
            </a:pPr>
            <a:r>
              <a:rPr lang="fr-FR" sz="2400" dirty="0"/>
              <a:t>pressions ponctuelles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	impact sur les habitats et le 	vivant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>
            <a:off x="914052" y="2862847"/>
            <a:ext cx="5400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courbée vers la droite 8"/>
          <p:cNvSpPr/>
          <p:nvPr/>
        </p:nvSpPr>
        <p:spPr>
          <a:xfrm>
            <a:off x="947227" y="4941962"/>
            <a:ext cx="540060" cy="720080"/>
          </a:xfrm>
          <a:prstGeom prst="curvedRightArrow">
            <a:avLst>
              <a:gd name="adj1" fmla="val 25000"/>
              <a:gd name="adj2" fmla="val 50000"/>
              <a:gd name="adj3" fmla="val 6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20829" y="2119754"/>
            <a:ext cx="52695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586EB3"/>
                </a:solidFill>
              </a:rPr>
              <a:t>7 Métriques observées :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Densité de migrateurs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Densité de juvéniles marins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Densité de poissons d’eau douces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Densités de poissons benthiques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Densité totale de poissons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Densité d’espèces résidentes</a:t>
            </a:r>
          </a:p>
          <a:p>
            <a:pPr marL="887151" lvl="1" indent="-342900">
              <a:buFontTx/>
              <a:buChar char="-"/>
            </a:pPr>
            <a:r>
              <a:rPr lang="fr-FR" sz="2400" dirty="0">
                <a:solidFill>
                  <a:srgbClr val="586EB3"/>
                </a:solidFill>
              </a:rPr>
              <a:t>Richesse taxonomique</a:t>
            </a:r>
          </a:p>
        </p:txBody>
      </p:sp>
    </p:spTree>
    <p:extLst>
      <p:ext uri="{BB962C8B-B14F-4D97-AF65-F5344CB8AC3E}">
        <p14:creationId xmlns:p14="http://schemas.microsoft.com/office/powerpoint/2010/main" val="239180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SDAGE 2022-2027 : Etats et objectifs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6614" y="6617874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521" y="1600571"/>
            <a:ext cx="5629701" cy="4527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26" y="2160284"/>
            <a:ext cx="8810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93621" y="2384419"/>
            <a:ext cx="22475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EDL retenu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4326" y="1454085"/>
            <a:ext cx="714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FRFT07 : masse d’eau fortement modifiée (MEFM)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72642" y="5013970"/>
            <a:ext cx="1119857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affiché : Objectif moins strict (OMS) / état écologique</a:t>
            </a:r>
          </a:p>
          <a:p>
            <a:pPr lvl="1"/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on ne fait pas rien, mais on sait que le bon état ne sera pas atteint en 2027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598" y="2160284"/>
            <a:ext cx="11369601" cy="2421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87130" y="5013971"/>
            <a:ext cx="11369601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42605" y="3531884"/>
            <a:ext cx="108252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Pressions ponctuelles domestiques significatives</a:t>
            </a:r>
          </a:p>
          <a:p>
            <a:r>
              <a:rPr lang="fr-FR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Altérations </a:t>
            </a:r>
            <a:r>
              <a:rPr lang="fr-FR" dirty="0" err="1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hydromorphologiques</a:t>
            </a:r>
            <a:r>
              <a:rPr lang="fr-FR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élevées : activités de navigation, morphologie et continuité latérale</a:t>
            </a:r>
          </a:p>
        </p:txBody>
      </p:sp>
    </p:spTree>
    <p:extLst>
      <p:ext uri="{BB962C8B-B14F-4D97-AF65-F5344CB8AC3E}">
        <p14:creationId xmlns:p14="http://schemas.microsoft.com/office/powerpoint/2010/main" val="199604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49" y="268509"/>
            <a:ext cx="10971372" cy="1143265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Zoom sur la masse d’eau </a:t>
            </a:r>
            <a:r>
              <a:rPr lang="fr-FR" sz="2800" dirty="0" err="1"/>
              <a:t>cotière</a:t>
            </a:r>
            <a:r>
              <a:rPr lang="fr-FR" sz="2800" dirty="0"/>
              <a:t> FRFC10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6614" y="6617874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57093" y="1616299"/>
            <a:ext cx="5629701" cy="4527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10630" y="3124584"/>
            <a:ext cx="224753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EDL retenu :</a:t>
            </a:r>
          </a:p>
          <a:p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(Extrapolation)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1994" y="1405870"/>
            <a:ext cx="482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suivie dans le programme de surveillance DCE)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10630" y="5161179"/>
            <a:ext cx="50442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affiché : non dégradation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138" y="2854283"/>
            <a:ext cx="1128918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2415" y="5013970"/>
            <a:ext cx="11369601" cy="756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43" y="238760"/>
            <a:ext cx="2625207" cy="233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09" y="2924948"/>
            <a:ext cx="8598371" cy="12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0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50 ans de surveillance  de la qualité des eaux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</p:spTree>
    <p:extLst>
      <p:ext uri="{BB962C8B-B14F-4D97-AF65-F5344CB8AC3E}">
        <p14:creationId xmlns:p14="http://schemas.microsoft.com/office/powerpoint/2010/main" val="186891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598" y="1773610"/>
            <a:ext cx="10971372" cy="1143265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8622" y="3357786"/>
            <a:ext cx="10873208" cy="452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hlinkClick r:id="rId2"/>
              </a:rPr>
              <a:t>www.eau-grandsudouest.fr/surveillance-etudes-donnees/systeme-information-eau-sie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3"/>
              </a:rPr>
              <a:t>https://wwz.ifremer.fr/envlit/DCE/La-DCE-par-bassin/Bassin-Adour-Garonne/Atlas-interactif</a:t>
            </a:r>
            <a:endParaRPr lang="fr-FR" sz="20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la réunion -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32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Quelques chiffres descripteurs du bassin Adour Garonne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21" y="1600571"/>
            <a:ext cx="6781829" cy="4565527"/>
          </a:xfrm>
        </p:spPr>
        <p:txBody>
          <a:bodyPr/>
          <a:lstStyle/>
          <a:p>
            <a:r>
              <a:rPr lang="fr-FR" sz="2400" dirty="0"/>
              <a:t>118 000 km2 pour 117 000 km de cours d’eau et 630 km de façade maritime,</a:t>
            </a:r>
          </a:p>
          <a:p>
            <a:endParaRPr lang="fr-FR" sz="2400" dirty="0"/>
          </a:p>
          <a:p>
            <a:r>
              <a:rPr lang="fr-FR" sz="2400" dirty="0"/>
              <a:t>7,5 millions d’habitants – 35% d’augmentation en 50 ans,</a:t>
            </a:r>
          </a:p>
          <a:p>
            <a:endParaRPr lang="fr-FR" sz="2400" dirty="0"/>
          </a:p>
          <a:p>
            <a:r>
              <a:rPr lang="fr-FR" sz="2400" dirty="0"/>
              <a:t>53% du territoire avec une activité agricole,</a:t>
            </a:r>
          </a:p>
          <a:p>
            <a:endParaRPr lang="fr-FR" sz="2400" dirty="0"/>
          </a:p>
          <a:p>
            <a:r>
              <a:rPr lang="fr-FR" sz="2400" dirty="0"/>
              <a:t>Un tissu industriel en mutation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1845618"/>
            <a:ext cx="3705820" cy="33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7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Un réseau de suivi historique depuis 1971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2599" y="1773610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années 1970, un réseau adapté au suivi de pollution</a:t>
            </a:r>
          </a:p>
          <a:p>
            <a:endParaRPr lang="fr-FR" sz="24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Densification pour répondre aux exigences réglementaires et au besoin de connaissance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réseau historique de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stations suivies depuis 1971</a:t>
            </a:r>
          </a:p>
        </p:txBody>
      </p:sp>
      <p:pic>
        <p:nvPicPr>
          <p:cNvPr id="9" name="Picture 2" descr="N:\CONNAISSANCE_VALORISATION\THIBO\bilan  45ans\accompagnement\GT_parade\diaporama\diapo_1_carte_reseau_historiqu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5877" r="22475" b="10482"/>
          <a:stretch/>
        </p:blipFill>
        <p:spPr bwMode="auto">
          <a:xfrm>
            <a:off x="6815286" y="1807217"/>
            <a:ext cx="4032448" cy="38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7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Un réseau de suivi historique depuis 1971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5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1701602"/>
            <a:ext cx="6113073" cy="387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6614" y="1713727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de réseaux :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Réseaux complémentaires :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Locaux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Structuration des réseaux au niveau européen avec la DCE 2000</a:t>
            </a:r>
          </a:p>
          <a:p>
            <a:endParaRPr lang="fr-FR" sz="2400" dirty="0">
              <a:solidFill>
                <a:srgbClr val="576E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9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Le réseau de suivi en 2021 : </a:t>
            </a:r>
            <a:r>
              <a:rPr lang="fr-FR" sz="2800" dirty="0">
                <a:solidFill>
                  <a:srgbClr val="576EB4"/>
                </a:solidFill>
              </a:rPr>
              <a:t>2 500 stations qualité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6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1760142"/>
            <a:ext cx="3456384" cy="282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:\CONNAISSANCE_VALORISATION\THIBO\bilan  45ans\accompagnement\GT_parade\plaquette_18102017\illustrations_isolées\4-5 - mutation territoires\evol_surveillan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3247" r="13425" b="5921"/>
          <a:stretch/>
        </p:blipFill>
        <p:spPr bwMode="auto">
          <a:xfrm>
            <a:off x="3163022" y="1635532"/>
            <a:ext cx="2415090" cy="41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25081" y="308630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586E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diversification des paramètres mesurés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081" y="4103994"/>
            <a:ext cx="283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586E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développement des suivis biologiques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2116" y="2133650"/>
            <a:ext cx="272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586E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réseau de surveillance densifié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4566" y="509861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586EB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croissance forte du nombre de mesures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799062" y="2426037"/>
            <a:ext cx="504056" cy="2160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x10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03318" y="5229994"/>
            <a:ext cx="24876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Budget :  15,5 M€/an</a:t>
            </a:r>
          </a:p>
        </p:txBody>
      </p:sp>
    </p:spTree>
    <p:extLst>
      <p:ext uri="{BB962C8B-B14F-4D97-AF65-F5344CB8AC3E}">
        <p14:creationId xmlns:p14="http://schemas.microsoft.com/office/powerpoint/2010/main" val="389746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Le réseau de suivi en 2021 : </a:t>
            </a:r>
            <a:r>
              <a:rPr lang="fr-FR" sz="2800" dirty="0">
                <a:solidFill>
                  <a:srgbClr val="576EB4"/>
                </a:solidFill>
              </a:rPr>
              <a:t>2 500 stations qualité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0630" y="6607588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7</a:t>
            </a:fld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5"/>
          <a:stretch/>
        </p:blipFill>
        <p:spPr bwMode="auto">
          <a:xfrm>
            <a:off x="4641439" y="1566408"/>
            <a:ext cx="6914422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346714"/>
            <a:ext cx="2232248" cy="12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6656" y="2556405"/>
            <a:ext cx="3162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www.eau-grandsudouest.fr</a:t>
            </a:r>
            <a:endParaRPr lang="fr-FR" dirty="0"/>
          </a:p>
          <a:p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2137529" y="30913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10630" y="4276216"/>
            <a:ext cx="46805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millions de données consultables en 2021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fiables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homogènes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traçables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reproductible</a:t>
            </a:r>
            <a:r>
              <a:rPr lang="fr-FR" sz="2400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54217" y="4518532"/>
            <a:ext cx="3787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disposition : </a:t>
            </a:r>
          </a:p>
          <a:p>
            <a:pPr marL="887151" lvl="1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887151" lvl="1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Gestionnaires</a:t>
            </a:r>
          </a:p>
          <a:p>
            <a:pPr marL="887151" lvl="1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Aménageurs</a:t>
            </a:r>
          </a:p>
          <a:p>
            <a:pPr marL="887151" lvl="1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Chercheurs et experts</a:t>
            </a:r>
          </a:p>
          <a:p>
            <a:pPr marL="887151" lvl="1" indent="-342900">
              <a:buFontTx/>
              <a:buChar char="-"/>
            </a:pPr>
            <a:r>
              <a:rPr lang="fr-FR" sz="2000" b="1" dirty="0">
                <a:solidFill>
                  <a:srgbClr val="576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303118" y="54303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13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SIE Adour Garonne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8342" y="6577397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8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90" y="1197546"/>
            <a:ext cx="6336704" cy="52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9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/>
              <a:t>Evolution de la qualité : des résultats encourageants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0630" y="6607588"/>
            <a:ext cx="4600800" cy="252000"/>
          </a:xfrm>
        </p:spPr>
        <p:txBody>
          <a:bodyPr/>
          <a:lstStyle/>
          <a:p>
            <a:r>
              <a:rPr lang="fr-FR" dirty="0"/>
              <a:t>Plénière SPPPI Estuaire Adour 26/11/2021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1485578"/>
            <a:ext cx="725594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:\CONNAISSANCE_VALORISATION\THIBO\bilan  45ans\accompagnement\GT_parade\plaquette_18102017\illustrations_isolées\6-7 macropolluants\indic_b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17212" r="10185" b="24250"/>
          <a:stretch/>
        </p:blipFill>
        <p:spPr bwMode="auto">
          <a:xfrm>
            <a:off x="9306906" y="2277666"/>
            <a:ext cx="2549976" cy="28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8615486" y="3712011"/>
            <a:ext cx="6914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résentation Ag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Présentation Agence</Template>
  <TotalTime>801</TotalTime>
  <Words>661</Words>
  <Application>Microsoft Office PowerPoint</Application>
  <PresentationFormat>Personnalisé</PresentationFormat>
  <Paragraphs>164</Paragraphs>
  <Slides>20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New Présentation Agence</vt:lpstr>
      <vt:lpstr>Plénière SPPPI Estuaire Adour</vt:lpstr>
      <vt:lpstr>50 ans de surveillance  de la qualité des eaux</vt:lpstr>
      <vt:lpstr>Quelques chiffres descripteurs du bassin Adour Garonne</vt:lpstr>
      <vt:lpstr>Un réseau de suivi historique depuis 1971</vt:lpstr>
      <vt:lpstr>Un réseau de suivi historique depuis 1971</vt:lpstr>
      <vt:lpstr>Le réseau de suivi en 2021 : 2 500 stations qualité</vt:lpstr>
      <vt:lpstr>Le réseau de suivi en 2021 : 2 500 stations qualité</vt:lpstr>
      <vt:lpstr>SIE Adour Garonne </vt:lpstr>
      <vt:lpstr>Evolution de la qualité : des résultats encourageants</vt:lpstr>
      <vt:lpstr>Evolution de la qualité : des résultats encourageants</vt:lpstr>
      <vt:lpstr>Evolution de la qualité : une vigilance nécessaire</vt:lpstr>
      <vt:lpstr>Evolution de la qualité : une vigilance nécessaire</vt:lpstr>
      <vt:lpstr>Focus sur l’estuaire Adour aval FRFT07  </vt:lpstr>
      <vt:lpstr>Paramètres de suivi qualité</vt:lpstr>
      <vt:lpstr>Zones des suivis qualité</vt:lpstr>
      <vt:lpstr>Etat chimique : </vt:lpstr>
      <vt:lpstr>Etat écologique : </vt:lpstr>
      <vt:lpstr>SDAGE 2022-2027 : Etats et objectifs</vt:lpstr>
      <vt:lpstr>Zoom sur la masse d’eau cotière FRFC10</vt:lpstr>
      <vt:lpstr>Merci pour votre attention</vt:lpstr>
    </vt:vector>
  </TitlesOfParts>
  <Company>Agence de l'Eau Adour Garonne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Plénière SPPPI Estuaire Adour</dc:title>
  <dc:creator>Jean-Jacques CHEVALIER</dc:creator>
  <cp:lastModifiedBy>Valérie BEDERE</cp:lastModifiedBy>
  <cp:revision>38</cp:revision>
  <cp:lastPrinted>2021-11-24T15:30:33Z</cp:lastPrinted>
  <dcterms:created xsi:type="dcterms:W3CDTF">2021-11-23T09:27:57Z</dcterms:created>
  <dcterms:modified xsi:type="dcterms:W3CDTF">2021-11-28T12:34:50Z</dcterms:modified>
</cp:coreProperties>
</file>