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644" r:id="rId3"/>
  </p:sldMasterIdLst>
  <p:notesMasterIdLst>
    <p:notesMasterId r:id="rId14"/>
  </p:notesMasterIdLst>
  <p:handoutMasterIdLst>
    <p:handoutMasterId r:id="rId15"/>
  </p:handoutMasterIdLst>
  <p:sldIdLst>
    <p:sldId id="393" r:id="rId4"/>
    <p:sldId id="543" r:id="rId5"/>
    <p:sldId id="544" r:id="rId6"/>
    <p:sldId id="545" r:id="rId7"/>
    <p:sldId id="546" r:id="rId8"/>
    <p:sldId id="257" r:id="rId9"/>
    <p:sldId id="431" r:id="rId10"/>
    <p:sldId id="523" r:id="rId11"/>
    <p:sldId id="540" r:id="rId12"/>
    <p:sldId id="541" r:id="rId13"/>
  </p:sldIdLst>
  <p:sldSz cx="9144000" cy="6858000" type="screen4x3"/>
  <p:notesSz cx="10021888" cy="68897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315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F2CC"/>
    <a:srgbClr val="F8CBAD"/>
    <a:srgbClr val="D9E1F2"/>
    <a:srgbClr val="E2EFDA"/>
    <a:srgbClr val="FF5050"/>
    <a:srgbClr val="FFCC66"/>
    <a:srgbClr val="0A75C3"/>
    <a:srgbClr val="A4CFF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615" autoAdjust="0"/>
  </p:normalViewPr>
  <p:slideViewPr>
    <p:cSldViewPr>
      <p:cViewPr varScale="1">
        <p:scale>
          <a:sx n="72" d="100"/>
          <a:sy n="72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784" y="40"/>
      </p:cViewPr>
      <p:guideLst>
        <p:guide orient="horz" pos="2171"/>
        <p:guide pos="31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33C6FD-44AE-482D-AD40-ACF61BF5B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4026" tIns="47013" rIns="94026" bIns="47013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9D2985-05B3-4727-8604-8E97C2522B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8488" y="0"/>
            <a:ext cx="4340225" cy="344488"/>
          </a:xfrm>
          <a:prstGeom prst="rect">
            <a:avLst/>
          </a:prstGeom>
        </p:spPr>
        <p:txBody>
          <a:bodyPr vert="horz" lIns="94026" tIns="47013" rIns="94026" bIns="47013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CB0A09-9B75-49C8-A04F-387DAB2A716B}" type="datetimeFigureOut">
              <a:rPr lang="fr-FR"/>
              <a:pPr>
                <a:defRPr/>
              </a:pPr>
              <a:t>01/12/2021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D6E329-7648-4DAC-AF16-B089958D98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1813" cy="344488"/>
          </a:xfrm>
          <a:prstGeom prst="rect">
            <a:avLst/>
          </a:prstGeom>
        </p:spPr>
        <p:txBody>
          <a:bodyPr vert="horz" lIns="94026" tIns="47013" rIns="94026" bIns="47013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E454E-2C24-4F84-BB70-B0424FB69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8488" y="6543675"/>
            <a:ext cx="4340225" cy="344488"/>
          </a:xfrm>
          <a:prstGeom prst="rect">
            <a:avLst/>
          </a:prstGeom>
        </p:spPr>
        <p:txBody>
          <a:bodyPr vert="horz" wrap="square" lIns="94026" tIns="47013" rIns="94026" bIns="470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4C2B0F-C2E1-429B-AF36-DA32695DBD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5C4B16-9A95-497A-AE11-003E12CD6C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ABD763E-072E-41B3-8081-B5FBFE0508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78488" y="0"/>
            <a:ext cx="4340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427A391-B71B-4834-AB22-A4B3035605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5938"/>
            <a:ext cx="3443288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9F6D02D-E95E-4993-AC29-400E20019A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713" y="3271838"/>
            <a:ext cx="801846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93631C1-AEE5-4816-A079-2FE03A87F1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3675"/>
            <a:ext cx="4343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A9D2776-AB98-4C1A-B83F-192961D13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8488" y="6543675"/>
            <a:ext cx="43402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E334E4-E837-49FE-93DE-44028721B7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6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32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2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0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CBBD5688-7DCC-45F2-A21C-BC62EABB1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>
            <a:extLst>
              <a:ext uri="{FF2B5EF4-FFF2-40B4-BE49-F238E27FC236}">
                <a16:creationId xmlns:a16="http://schemas.microsoft.com/office/drawing/2014/main" id="{8BD72D9C-F7CE-4ED1-8DD6-DE26ABA2C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id="{7BCD02D2-8EA7-4BEE-AA6E-10D0879B2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93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4550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0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950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6150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3350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A903A-E3C0-4EB6-800F-8387403CE140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20A1D-EE36-4149-9C80-F6345A5F9E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61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>
            <a:extLst>
              <a:ext uri="{FF2B5EF4-FFF2-40B4-BE49-F238E27FC236}">
                <a16:creationId xmlns:a16="http://schemas.microsoft.com/office/drawing/2014/main" id="{C406C0FF-22D6-4E5A-9E1A-52816BE47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notes 2">
            <a:extLst>
              <a:ext uri="{FF2B5EF4-FFF2-40B4-BE49-F238E27FC236}">
                <a16:creationId xmlns:a16="http://schemas.microsoft.com/office/drawing/2014/main" id="{AFB5D903-9B63-4F3D-A177-216AFC91E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050" dirty="0"/>
              <a:t>Principales conclusions - Déclenchement significativité</a:t>
            </a:r>
          </a:p>
          <a:p>
            <a:r>
              <a:rPr lang="fr-FR" altLang="fr-FR" sz="1050" dirty="0"/>
              <a:t>Sur les 13 substances identifiées comme significatives sur le bassin, deux (la Terbutryne et le Zinc) sont en quantité significative en sortie (le plus fort impact sur le milieu)</a:t>
            </a:r>
          </a:p>
          <a:p>
            <a:r>
              <a:rPr lang="fr-FR" altLang="fr-FR" sz="1050" dirty="0"/>
              <a:t>Significativité de plusieurs micropolluants en lien uniquement avec le dépassement du flux GEREP (en lien avec le FMA) : peut être directement lié au volume annuel traité (biais méthodologique)</a:t>
            </a:r>
          </a:p>
          <a:p>
            <a:r>
              <a:rPr lang="fr-FR" altLang="fr-FR" sz="1050" dirty="0"/>
              <a:t>Plusieurs micropolluants significatifs avec une seule quantification, dont la plupart très proches de la LQ (PFOS, Terbutryne, </a:t>
            </a:r>
            <a:r>
              <a:rPr lang="fr-FR" altLang="fr-FR" sz="1050" dirty="0" err="1"/>
              <a:t>Tribultylétain</a:t>
            </a:r>
            <a:r>
              <a:rPr lang="fr-FR" altLang="fr-FR" sz="1050" dirty="0"/>
              <a:t> cation). Au regard de la NQE considérée, toute quantification déclenche automatiquement la significativité, alors même que la mesure se trouve dans l'intervalle d'incertitude.</a:t>
            </a:r>
          </a:p>
          <a:p>
            <a:r>
              <a:rPr lang="fr-FR" altLang="fr-FR" sz="1050" dirty="0"/>
              <a:t>3 micropolluants présentent des facteurs de dépassement fort : Zinc de niveaux plutôt habituel, la Cyperméthrine (1pic) et le DEHP (3 concentrations importantes lorsque sont analysées les parties particulaires) présentent des niveaux ponctuellement élevés </a:t>
            </a:r>
          </a:p>
          <a:p>
            <a:r>
              <a:rPr lang="fr-FR" altLang="fr-FR" sz="1050" dirty="0"/>
              <a:t>Chloroforme à la limite du </a:t>
            </a:r>
            <a:r>
              <a:rPr lang="fr-FR" altLang="fr-FR" sz="1050" dirty="0" err="1"/>
              <a:t>délenchement</a:t>
            </a:r>
            <a:r>
              <a:rPr lang="fr-FR" altLang="fr-FR" sz="1050" dirty="0"/>
              <a:t> de significativité</a:t>
            </a:r>
          </a:p>
          <a:p>
            <a:endParaRPr lang="fr-FR" altLang="fr-FR" sz="1050" dirty="0"/>
          </a:p>
          <a:p>
            <a:r>
              <a:rPr lang="fr-FR" altLang="fr-FR" sz="1050" dirty="0"/>
              <a:t>Principales conclusions sur l'évolution</a:t>
            </a:r>
          </a:p>
          <a:p>
            <a:r>
              <a:rPr lang="fr-FR" altLang="fr-FR" sz="1050" dirty="0"/>
              <a:t>Globalement tendance à la diminution des occurrences et des niveaux de contamination entre la RSDE1 et la RSDE2 (Cuivre, Zinc, </a:t>
            </a:r>
            <a:r>
              <a:rPr lang="fr-FR" altLang="fr-FR" sz="1050" dirty="0" err="1"/>
              <a:t>Nonylphénols</a:t>
            </a:r>
            <a:r>
              <a:rPr lang="fr-FR" altLang="fr-FR" sz="1050" dirty="0"/>
              <a:t> et dans une certaine mesure Plomb)</a:t>
            </a:r>
          </a:p>
          <a:p>
            <a:r>
              <a:rPr lang="fr-FR" altLang="fr-FR" sz="1050" dirty="0"/>
              <a:t>Deux micropolluants quantifiés 1 fois en sortie en 2014 mais qui n'avaient pas été quantifiés ni avant (RSDE1) ni par la suite (RSDE2) : DEHP, </a:t>
            </a:r>
            <a:r>
              <a:rPr lang="fr-FR" altLang="fr-FR" sz="1050" dirty="0" err="1"/>
              <a:t>Benzo</a:t>
            </a:r>
            <a:r>
              <a:rPr lang="fr-FR" altLang="fr-FR" sz="1050" dirty="0"/>
              <a:t>(</a:t>
            </a:r>
            <a:r>
              <a:rPr lang="fr-FR" altLang="fr-FR" sz="1050" dirty="0" err="1"/>
              <a:t>g,h,i</a:t>
            </a:r>
            <a:r>
              <a:rPr lang="fr-FR" altLang="fr-FR" sz="1050" dirty="0"/>
              <a:t>)</a:t>
            </a:r>
            <a:r>
              <a:rPr lang="fr-FR" altLang="fr-FR" sz="1050" dirty="0" err="1"/>
              <a:t>pérylène</a:t>
            </a:r>
            <a:endParaRPr lang="fr-FR" altLang="fr-FR" sz="1050" dirty="0"/>
          </a:p>
          <a:p>
            <a:r>
              <a:rPr lang="fr-FR" altLang="fr-FR" sz="1050" dirty="0"/>
              <a:t>Plusieurs micropolluants jamais quantifiés en sortie : PFOS, Tributylétain cation, Chloroforme, </a:t>
            </a:r>
            <a:r>
              <a:rPr lang="fr-FR" altLang="fr-FR" sz="1050" dirty="0" err="1"/>
              <a:t>Octylphénols</a:t>
            </a:r>
            <a:r>
              <a:rPr lang="fr-FR" altLang="fr-FR" sz="1050" dirty="0"/>
              <a:t>, Chrome</a:t>
            </a:r>
          </a:p>
          <a:p>
            <a:r>
              <a:rPr lang="fr-FR" altLang="fr-FR" sz="1050" dirty="0"/>
              <a:t>Plusieurs micropolluants pour lesquels il n'existe pas de référence (pas d'analyse avant la RSDE) : Cyperméthrine et Terbutryne</a:t>
            </a:r>
          </a:p>
          <a:p>
            <a:endParaRPr lang="fr-FR" altLang="fr-FR" sz="1050" dirty="0"/>
          </a:p>
          <a:p>
            <a:r>
              <a:rPr lang="fr-FR" altLang="fr-FR" sz="1050" dirty="0"/>
              <a:t>Principales conclusions - Comparaison des niveaux de contamination</a:t>
            </a:r>
          </a:p>
          <a:p>
            <a:r>
              <a:rPr lang="fr-FR" altLang="fr-FR" sz="1050" dirty="0"/>
              <a:t>La majorité des micropolluants en QS sur le territoire sont des micropolluants retrouvés très souvent en entrée de station d'épuration à l'échelle nationale (et en sortie pour le Zinc)</a:t>
            </a:r>
          </a:p>
          <a:p>
            <a:r>
              <a:rPr lang="fr-FR" altLang="fr-FR" sz="1050" dirty="0"/>
              <a:t>Le PFOS, la Terbutryne et le Tributylétain cation sont rarement retrouvés en entrée de station : rappelons toutefois que le déclenchement de la significativité est lié à une seule quantification à la limite de la LQ (dans l'intervalle d'incertitude)</a:t>
            </a:r>
          </a:p>
          <a:p>
            <a:endParaRPr lang="fr-FR" altLang="fr-FR" sz="1050" dirty="0"/>
          </a:p>
          <a:p>
            <a:r>
              <a:rPr lang="fr-FR" altLang="fr-FR" sz="1050" dirty="0"/>
              <a:t>Principales conclusions - Analyse contextuelle</a:t>
            </a:r>
          </a:p>
          <a:p>
            <a:r>
              <a:rPr lang="fr-FR" altLang="fr-FR" sz="1050" dirty="0"/>
              <a:t>DEHP observé en entrée de station à des concentrations </a:t>
            </a:r>
            <a:r>
              <a:rPr lang="fr-FR" altLang="fr-FR" sz="1050" dirty="0" err="1"/>
              <a:t>plutpot</a:t>
            </a:r>
            <a:r>
              <a:rPr lang="fr-FR" altLang="fr-FR" sz="1050" dirty="0"/>
              <a:t> importantes (mais rien d'étonnant) lorsque les MES&gt;250mg/L, et que la partie particulaires est intégrée à la partie dissoute pour l'évaluation de la concentration. Et le DEHP est un composé hydrophobe qui s’attache fortement à la matière organique dissoute</a:t>
            </a:r>
          </a:p>
          <a:p>
            <a:endParaRPr lang="fr-FR" altLang="fr-FR" sz="1050" dirty="0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5658477F-4B2E-498D-95E2-FDB286D25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F05AAA-EC56-4430-B908-FDB6A0358648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945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>
            <a:extLst>
              <a:ext uri="{FF2B5EF4-FFF2-40B4-BE49-F238E27FC236}">
                <a16:creationId xmlns:a16="http://schemas.microsoft.com/office/drawing/2014/main" id="{C406C0FF-22D6-4E5A-9E1A-52816BE47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notes 2">
            <a:extLst>
              <a:ext uri="{FF2B5EF4-FFF2-40B4-BE49-F238E27FC236}">
                <a16:creationId xmlns:a16="http://schemas.microsoft.com/office/drawing/2014/main" id="{AFB5D903-9B63-4F3D-A177-216AFC91E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050" dirty="0"/>
              <a:t>Principales conclusions - Déclenchement significativité</a:t>
            </a:r>
          </a:p>
          <a:p>
            <a:r>
              <a:rPr lang="fr-FR" sz="1050" dirty="0"/>
              <a:t>Sur les 10 substances identifiées comme significatives, 3 substances (2HAP et le DEHP) sont significatifs en sortie</a:t>
            </a:r>
          </a:p>
          <a:p>
            <a:r>
              <a:rPr lang="fr-FR" sz="1050" dirty="0"/>
              <a:t>Significativité de plusieurs micropolluants en lien uniquement avec le dépassement du flux GEREP (en lien avec le FMA) : peut être directement lié au volume annuel traité (biais méthodologique). Cuivre, DEHP, Plomb, Zinc, Familles de </a:t>
            </a:r>
            <a:r>
              <a:rPr lang="fr-FR" sz="1050" dirty="0" err="1"/>
              <a:t>Alkylphénols</a:t>
            </a:r>
            <a:endParaRPr lang="fr-FR" sz="1050" dirty="0"/>
          </a:p>
          <a:p>
            <a:r>
              <a:rPr lang="fr-FR" sz="1050" dirty="0"/>
              <a:t>Les 2 HAP significatifs avec une seule quantification, avec des concentrations relativement proches de la LQ ou relativement faible par rapport à ce qu'on peut observer sur d'autres territoires. La significativité est liée à la NQE considérée (plus faible pour les eaux marines ou de transition que pour les eaux intérieures).</a:t>
            </a:r>
          </a:p>
          <a:p>
            <a:r>
              <a:rPr lang="fr-FR" sz="1050" dirty="0"/>
              <a:t>3 micropolluants présentent des facteurs de dépassement fort : la Cyperméthrine (niveau ponctuellement élevé - 1 pic le même jour que sur Anglet), le </a:t>
            </a:r>
            <a:r>
              <a:rPr lang="fr-FR" sz="1050" dirty="0" err="1"/>
              <a:t>Benzo</a:t>
            </a:r>
            <a:r>
              <a:rPr lang="fr-FR" sz="1050" dirty="0"/>
              <a:t>(</a:t>
            </a:r>
            <a:r>
              <a:rPr lang="fr-FR" sz="1050" dirty="0" err="1"/>
              <a:t>g,h,i</a:t>
            </a:r>
            <a:r>
              <a:rPr lang="fr-FR" sz="1050" dirty="0"/>
              <a:t>)</a:t>
            </a:r>
            <a:r>
              <a:rPr lang="fr-FR" sz="1050" dirty="0" err="1"/>
              <a:t>pérylène</a:t>
            </a:r>
            <a:r>
              <a:rPr lang="fr-FR" sz="1050" dirty="0"/>
              <a:t> (1 quantification mais à une concentration pas étonnante) et le DEHP présentent des niveaux ponctuellement élevés (concentrations plutôt élevées lorsque l'on intègre les parties particulaires)</a:t>
            </a:r>
          </a:p>
          <a:p>
            <a:r>
              <a:rPr lang="fr-FR" sz="1050" dirty="0"/>
              <a:t>Plomb identifié en quantité significative mais à la limite du seuil de significativité (dans la marge d'incertitude du volume annuel traité)</a:t>
            </a:r>
          </a:p>
          <a:p>
            <a:endParaRPr lang="fr-FR" sz="1050" dirty="0"/>
          </a:p>
          <a:p>
            <a:r>
              <a:rPr lang="fr-FR" sz="1050" dirty="0"/>
              <a:t>Principales conclusions sur l'évolution</a:t>
            </a:r>
          </a:p>
          <a:p>
            <a:r>
              <a:rPr lang="fr-FR" sz="1050" dirty="0"/>
              <a:t>Nouvelle quantification des 2 HAP en sortie (pas de quantification lors des RSDE1 - 1 </a:t>
            </a:r>
            <a:r>
              <a:rPr lang="fr-FR" sz="1050" dirty="0" err="1"/>
              <a:t>quantif</a:t>
            </a:r>
            <a:r>
              <a:rPr lang="fr-FR" sz="1050" dirty="0"/>
              <a:t> sur 6 mesures)</a:t>
            </a:r>
          </a:p>
          <a:p>
            <a:r>
              <a:rPr lang="fr-FR" sz="1050" dirty="0"/>
              <a:t>Pour les autres substances on a plutôt une tendance globale à la diminution : plus de quantification en sortie pour le Plomb et les </a:t>
            </a:r>
            <a:r>
              <a:rPr lang="fr-FR" sz="1050" dirty="0" err="1"/>
              <a:t>Nonylphénols</a:t>
            </a:r>
            <a:r>
              <a:rPr lang="fr-FR" sz="1050" dirty="0"/>
              <a:t> (forte occurrence lors de la RSDE1 - 75%), et forte diminution en occurrence et en flux pour le Cuivre, Zinc, DEHP</a:t>
            </a:r>
          </a:p>
          <a:p>
            <a:r>
              <a:rPr lang="fr-FR" sz="1050" dirty="0"/>
              <a:t>Les </a:t>
            </a:r>
            <a:r>
              <a:rPr lang="fr-FR" sz="1050" dirty="0" err="1"/>
              <a:t>Octylpéhnols</a:t>
            </a:r>
            <a:r>
              <a:rPr lang="fr-FR" sz="1050" dirty="0"/>
              <a:t> n'ont jamais été quantifiés en sortie (RSDE1 comme RSDE2)</a:t>
            </a:r>
          </a:p>
          <a:p>
            <a:r>
              <a:rPr lang="fr-FR" sz="1050" dirty="0"/>
              <a:t>Plusieurs micropolluants pour lesquels il n'existe pas de référence (pas d'analyse avant la RSDE) : Cyperméthrine et BDE209</a:t>
            </a:r>
          </a:p>
          <a:p>
            <a:endParaRPr lang="fr-FR" sz="1050" dirty="0"/>
          </a:p>
          <a:p>
            <a:r>
              <a:rPr lang="fr-FR" sz="1050" dirty="0"/>
              <a:t>Principales conclusions - Comparaison des niveaux de contamination</a:t>
            </a:r>
          </a:p>
          <a:p>
            <a:r>
              <a:rPr lang="fr-FR" sz="1050" dirty="0"/>
              <a:t>Deux micropolluants présentent chacun 1 pic de concentration relativement important : Cyperméthrine (le même jour que sur Anglet) et le BDE209</a:t>
            </a:r>
          </a:p>
          <a:p>
            <a:r>
              <a:rPr lang="fr-FR" sz="1050" dirty="0"/>
              <a:t>La totalité des micropolluants en QS sur le territoire sont des micropolluants retrouvés très souvent en entrée de station d'épuration à l'échelle nationale. La significativité en sortie des 2 HAP est en revanche très rare (&lt;10% des STEU), et celle du DEHP est aussi plutôt rare (</a:t>
            </a:r>
            <a:r>
              <a:rPr lang="fr-FR" sz="1050" dirty="0" err="1"/>
              <a:t>env</a:t>
            </a:r>
            <a:r>
              <a:rPr lang="fr-FR" sz="1050" dirty="0"/>
              <a:t> 33% des STEU)</a:t>
            </a:r>
          </a:p>
          <a:p>
            <a:endParaRPr lang="fr-FR" sz="1050" dirty="0"/>
          </a:p>
          <a:p>
            <a:r>
              <a:rPr lang="fr-FR" sz="1050" dirty="0"/>
              <a:t>Principales conclusions - Analyse contextuelle</a:t>
            </a:r>
          </a:p>
          <a:p>
            <a:r>
              <a:rPr lang="fr-FR" sz="1050" dirty="0"/>
              <a:t>DEHP observé en entrée de station à de fortes concentrations lorsque les MES&gt;250mg/L, et que la partie particulaires est intégrée à la partie dissoute pour l'évaluation de la concentration. Et le DEHP est un composé hydrophobe qui s’attache fortement à la matière organique dissoute</a:t>
            </a:r>
          </a:p>
          <a:p>
            <a:r>
              <a:rPr lang="fr-FR" sz="1050" dirty="0"/>
              <a:t>HAP observé en sortie un jour a priori de forte pluie (cumul </a:t>
            </a:r>
            <a:r>
              <a:rPr lang="fr-FR" sz="1050" dirty="0" err="1"/>
              <a:t>pluvio</a:t>
            </a:r>
            <a:r>
              <a:rPr lang="fr-FR" sz="1050" dirty="0"/>
              <a:t> + fort débit entrant et </a:t>
            </a:r>
            <a:r>
              <a:rPr lang="fr-FR" sz="1050" dirty="0" err="1"/>
              <a:t>taix</a:t>
            </a:r>
            <a:r>
              <a:rPr lang="fr-FR" sz="1050" dirty="0"/>
              <a:t> MES faible)</a:t>
            </a:r>
          </a:p>
          <a:p>
            <a:endParaRPr lang="fr-FR" altLang="fr-FR" sz="1050" dirty="0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5658477F-4B2E-498D-95E2-FDB286D25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F05AAA-EC56-4430-B908-FDB6A0358648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301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EB2B01-C5D2-494E-A8F1-14F5FB8C8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A1BB1D-C8F5-42BA-9096-5D1F301FC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BAC6CC-CC2D-452E-BD20-9F2C0AF96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0E225-7D7D-4480-96D4-C3AAD27C0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EB04AB-D06C-4877-8CF8-F92F01419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DDDDD-B36D-45F6-B340-3226475834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6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284C3C-3949-4592-B0A1-2A065306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640DA0-7DDB-47AF-9A8F-6A297A1C1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E1C5A7-F659-459D-B4B6-F7A5EF629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BA21-BCA4-45E1-9193-1E90958DB8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226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45625-EA9C-4C73-8697-D36B71D4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1C5D-D5C8-4881-8D96-86B6303461AD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9EC30B-641A-4FB2-A943-7F1DF68D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A4CB76-3C54-4C56-B23A-E3B83A73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5523-1652-4A1B-A95B-0098A3F146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13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151DA5-9DF0-4061-9DF0-3576C89E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5F7C-32BA-4089-81A9-8BEC2AEBE4B8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60BE25-DE6E-4DD5-9022-4FAE9A8A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04214-821C-425A-A915-E9252083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FADA-6DB9-4555-8387-89BAB7D86C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340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CA04E-473E-41B0-8D48-EECA7E05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3A7D-CB77-4CFD-AC4D-FA4B11882E07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80D2D-7D2E-4426-A5F8-EA276EF1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2E9771-0F91-4568-9907-A292876A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FF99-3BD6-4EEC-BD3C-35D6FDB766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934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423A73E-96AA-4FCC-BBDE-97419DA7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7465-177B-4F8B-8E86-D192246DF4E8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893B68-EC1F-4F96-B859-0CECCDE1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4AED20D-7606-4BA8-BF6B-0AFD6B91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6E43-2597-48CF-B695-70F8BD6C69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440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C9B7158-5FBB-415F-AD72-C266401F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628-8BC6-43DF-A621-CA6C5966E5BC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2F1EE19-DE0D-487D-8D68-18EF7274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34DC894-9724-4FDD-A328-B9D1E0E1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5D3F-0D18-4A1A-BF62-D6E5B0D545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538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B4F31FD-8FD9-45A1-8D79-25835AC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245D-F112-487A-9094-4A5811B1520C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09BDDF0-023B-44E9-9137-B29C21F9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9C53AAC-35DB-4917-967D-57E29AFA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B4BB-AA3D-4EF7-AA23-2D9D43DA94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060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B0A854-2499-4FFE-9FBE-2C3B9D91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5A81-B14A-4D2E-B018-E5591204517E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BED6136-788C-48B5-92BB-12AF51DC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EDB5AF9-90D0-4D5E-BB3B-BC22AC05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E578-88C6-44C6-B20E-B2E72AD54E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093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8BBC665-7AEF-4450-998A-3F1024D4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1243-4E78-4398-AE46-A9A2F36D7B67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FC3E7B3-9B06-454B-A110-13D671EA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554BD9A-A6E5-4346-B244-6BDF537A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9A83-E1E0-4AB3-82A9-50DB31E70A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71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BDE21-0CFD-4836-97F6-415EB2A98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58683D-3169-4651-BC33-F8C112419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BE4077-73D8-4460-B2FC-3A93F9504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64D-E7D4-47DE-AD87-66B16DA2E1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7649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970CDFB-8390-43E7-9DFB-471C6479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D324-F4E5-44D0-8D98-0764880D0DA0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4F2C1E5-79E1-488A-9143-74BEA595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3333BE6-BCAC-4622-9445-22B5AD3A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7048-5F61-43FD-BE0A-8A7A816228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61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755D06-3E18-4355-B649-2BB96F7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3F99-2440-4348-BE48-2571F4F3992B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89AE4A-5002-42C4-869C-66514CBF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2BBAD-C9DB-464C-A23A-EA5272FF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0B43-6960-4A88-823E-403CFAC979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772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725CF-A2E5-44E9-AAAF-23D214E3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CBC5-0025-4A2D-9A48-3F0DA38F7F46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2DF19-A293-4418-BA02-E89B0E89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FCBCA-8631-41BD-8C19-1BD6CD4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4C5E-C661-4908-AABD-0E1C231473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00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5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8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96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72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52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8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65B8A-D931-419F-84E7-749E9268C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7E127-7920-4A1A-B5BF-58AD6675A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7D4BEB-9E13-4F0E-B30F-48F6F462A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7C07C-2ED1-4D22-A9B2-74065CBEEC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08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198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4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71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23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CA24A-9824-4CE8-B917-BDEB94C13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1CA87-4EB6-4255-8691-061C1F299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DCD17-BD5F-40F5-8329-E1DECEACA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1EBA-4DFF-4F7E-9637-1E710A15AA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498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60F1EC-B11D-46BC-88B7-2916DA79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091689-04D2-4008-9C11-3721A108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197B2-196E-461C-B2A0-BC3DBEE54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AACD-85EC-49DD-89C9-9CBE3FA7FC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4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0A5E5F-C877-41FC-B3DB-06D8EFE1B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947F22-73B2-4BE1-8BE5-C4A109D6C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23DB65-63EA-4D6E-BDF9-21471A5DD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C0B9-D426-4D45-A60B-BAF7042074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21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C390D2-8CAE-4932-A8D7-889731D60367}"/>
              </a:ext>
            </a:extLst>
          </p:cNvPr>
          <p:cNvSpPr/>
          <p:nvPr userDrawn="1"/>
        </p:nvSpPr>
        <p:spPr>
          <a:xfrm>
            <a:off x="0" y="0"/>
            <a:ext cx="129698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683D30F1-7233-4120-8AED-8F315C87F82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17700" y="714375"/>
            <a:ext cx="6840538" cy="0"/>
          </a:xfrm>
          <a:prstGeom prst="line">
            <a:avLst/>
          </a:prstGeom>
          <a:noFill/>
          <a:ln w="381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8CE0E-BC60-4416-BAAB-E45FA37807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08813" y="65325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735C9E2-F0EA-49F8-A091-143CB5858274}" type="slidenum">
              <a:rPr lang="fr-FR" altLang="fr-FR" sz="1400" b="1" smtClean="0">
                <a:solidFill>
                  <a:srgbClr val="0070C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FR" altLang="fr-F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B5CEA-0DC3-4B8B-87E7-DF4C82B3E987}"/>
              </a:ext>
            </a:extLst>
          </p:cNvPr>
          <p:cNvSpPr/>
          <p:nvPr userDrawn="1"/>
        </p:nvSpPr>
        <p:spPr>
          <a:xfrm>
            <a:off x="0" y="0"/>
            <a:ext cx="1304925" cy="90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F22DE-02CB-4DCF-9408-357269B37E87}"/>
              </a:ext>
            </a:extLst>
          </p:cNvPr>
          <p:cNvSpPr/>
          <p:nvPr userDrawn="1"/>
        </p:nvSpPr>
        <p:spPr>
          <a:xfrm>
            <a:off x="0" y="6127750"/>
            <a:ext cx="1304925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0" name="Image 11">
            <a:extLst>
              <a:ext uri="{FF2B5EF4-FFF2-40B4-BE49-F238E27FC236}">
                <a16:creationId xmlns:a16="http://schemas.microsoft.com/office/drawing/2014/main" id="{2F9EB48E-5444-44F5-83CF-0CD89E24E8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6"/>
          <a:stretch>
            <a:fillRect/>
          </a:stretch>
        </p:blipFill>
        <p:spPr bwMode="auto">
          <a:xfrm>
            <a:off x="107950" y="6324600"/>
            <a:ext cx="124777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 12">
            <a:extLst>
              <a:ext uri="{FF2B5EF4-FFF2-40B4-BE49-F238E27FC236}">
                <a16:creationId xmlns:a16="http://schemas.microsoft.com/office/drawing/2014/main" id="{539A42E6-07EC-4B00-96E3-08E16E43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b="98"/>
          <a:stretch>
            <a:fillRect/>
          </a:stretch>
        </p:blipFill>
        <p:spPr bwMode="auto">
          <a:xfrm>
            <a:off x="179388" y="30163"/>
            <a:ext cx="9382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3"/>
          <p:cNvSpPr>
            <a:spLocks noGrp="1"/>
          </p:cNvSpPr>
          <p:nvPr>
            <p:ph type="title" idx="4294967295"/>
          </p:nvPr>
        </p:nvSpPr>
        <p:spPr>
          <a:xfrm>
            <a:off x="1355725" y="30709"/>
            <a:ext cx="7346950" cy="661987"/>
          </a:xfr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Organisation de la présentation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142698" y="1009934"/>
            <a:ext cx="6544101" cy="51861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70C0"/>
                </a:solidFill>
                <a:latin typeface="Calibri" pitchFamily="34" charset="0"/>
              </a:defRPr>
            </a:lvl1pPr>
            <a:lvl2pPr>
              <a:buFontTx/>
              <a:buBlip>
                <a:blip r:embed="rId4"/>
              </a:buBlip>
              <a:defRPr sz="20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70C0"/>
                </a:solidFill>
                <a:latin typeface="Calibri" pitchFamily="34" charset="0"/>
              </a:defRPr>
            </a:lvl3pPr>
            <a:lvl4pPr>
              <a:defRPr sz="2000">
                <a:solidFill>
                  <a:srgbClr val="0070C0"/>
                </a:solidFill>
                <a:latin typeface="Calibri" pitchFamily="34" charset="0"/>
              </a:defRPr>
            </a:lvl4pPr>
            <a:lvl5pPr>
              <a:defRPr sz="2000">
                <a:solidFill>
                  <a:srgbClr val="0070C0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519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279FF-135A-42A0-B064-846BFCA63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C3789-E6F7-4A3E-9032-AA6D3D59C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C123D-8339-49F9-B0AB-738DFFA3D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FEE8-6AE3-4A2B-853C-BB4206AA8C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043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3A33A-2EA3-4A54-B864-CD8EAA612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B2408-52CE-4DC4-8F76-2CBE2829B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516C1-8CF6-4F11-80A0-8842D777C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77DB-97E6-454B-B926-C08084ECC9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354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8ACDF8-2791-4AB0-BA69-C2DF63AA4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E695EF-C999-4D4D-977E-A988FB867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C8C238-8650-4373-9461-93D98C8D0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021C7F-5320-40B5-9609-B0020595B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8ACE43-1DFD-4269-96A8-14A7533D86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668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067924C-FE27-45D3-A9D7-D22CD3D0AC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43" r:id="rId7"/>
    <p:sldLayoutId id="2147484627" r:id="rId8"/>
    <p:sldLayoutId id="2147484628" r:id="rId9"/>
    <p:sldLayoutId id="2147484629" r:id="rId10"/>
    <p:sldLayoutId id="21474846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6686D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2E22B63C-963A-4C2B-851F-342D355299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1DD99C75-62E5-4A66-8EA8-37BF453BBA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4E6961-57FB-4398-95FD-B44CAAF46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93869AF-ABCB-445F-BA57-4F4FFEC8A5CC}" type="datetimeFigureOut">
              <a:rPr lang="fr-FR"/>
              <a:pPr>
                <a:defRPr/>
              </a:pPr>
              <a:t>01/12/2021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84ACFA-EA3C-4AE6-9EDA-5CB065313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5BD5A-6876-482D-88EE-B5580846F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7F634E-6881-464E-9987-F26EF3E2AC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9EAD-33BE-BC42-940E-58DD887B7443}" type="datetimeFigureOut">
              <a:rPr lang="fr-FR" smtClean="0"/>
              <a:pPr/>
              <a:t>01/12/2021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B6BB-5875-BD40-9C7D-225CAF115E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71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mg@sepia-conseils.fr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7F29CC-76D4-48B0-9FAD-48784150B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63" y="391319"/>
            <a:ext cx="1990344" cy="1679448"/>
          </a:xfrm>
          <a:prstGeom prst="rect">
            <a:avLst/>
          </a:prstGeom>
        </p:spPr>
      </p:pic>
      <p:pic>
        <p:nvPicPr>
          <p:cNvPr id="8" name="Espace réservé pour une image  3">
            <a:extLst>
              <a:ext uri="{FF2B5EF4-FFF2-40B4-BE49-F238E27FC236}">
                <a16:creationId xmlns:a16="http://schemas.microsoft.com/office/drawing/2014/main" id="{371C5BEE-286A-47C9-8EEC-3800C3202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r="27395"/>
          <a:stretch>
            <a:fillRect/>
          </a:stretch>
        </p:blipFill>
        <p:spPr>
          <a:xfrm>
            <a:off x="5174214" y="0"/>
            <a:ext cx="4680000" cy="6858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97559" y="2671585"/>
            <a:ext cx="467665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Plénière S3PI Estuaire Adour 26/11/21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DGA Eau, Littoral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Milieux Naturels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8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C9F025-7E46-4222-ACB8-EF64761F7DE0}"/>
              </a:ext>
            </a:extLst>
          </p:cNvPr>
          <p:cNvSpPr txBox="1"/>
          <p:nvPr/>
        </p:nvSpPr>
        <p:spPr>
          <a:xfrm>
            <a:off x="185914" y="295203"/>
            <a:ext cx="901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RSDE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0D3E72-D3BC-4739-A8B1-5801FCB5D42B}"/>
              </a:ext>
            </a:extLst>
          </p:cNvPr>
          <p:cNvSpPr txBox="1">
            <a:spLocks/>
          </p:cNvSpPr>
          <p:nvPr/>
        </p:nvSpPr>
        <p:spPr>
          <a:xfrm>
            <a:off x="185914" y="1783472"/>
            <a:ext cx="8548653" cy="489662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95CD3-2536-446C-B84F-A838D8A97541}"/>
              </a:ext>
            </a:extLst>
          </p:cNvPr>
          <p:cNvSpPr txBox="1"/>
          <p:nvPr/>
        </p:nvSpPr>
        <p:spPr>
          <a:xfrm>
            <a:off x="440065" y="1484784"/>
            <a:ext cx="7610656" cy="609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Anglet Pont de l’Aveugle: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substances significatives en entrée station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2 en sortie  : Terbutryne (pesticide) et Zinc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Bayonne St Frédéric: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10 substances significatives en entrée station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3 en sortie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-2 substances famille HAP (hydrocarbures aromatiques polycycliques: résidus 					combustion hydrocarbures)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-DEHP (Di(2-éthyl </a:t>
            </a:r>
            <a:r>
              <a:rPr lang="fr-FR" sz="14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hexyl</a:t>
            </a: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)phtalate: plastifiant, PVC)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Glossaire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FMA : Flux moyen annuel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CMP: concentration moyenne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pondé</a:t>
            </a:r>
            <a:r>
              <a:rPr lang="fr-FR" sz="12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rée par les volumes journaliers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Flux GEREP: flux d’émission polluante calculé selon requis de la déclaration registre national GEREP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NQE: norme de qualité environnementale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LQ: limite de quantification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9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C9F025-7E46-4222-ACB8-EF64761F7DE0}"/>
              </a:ext>
            </a:extLst>
          </p:cNvPr>
          <p:cNvSpPr txBox="1"/>
          <p:nvPr/>
        </p:nvSpPr>
        <p:spPr>
          <a:xfrm>
            <a:off x="138753" y="325279"/>
            <a:ext cx="901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prstClr val="white"/>
                </a:solidFill>
                <a:latin typeface="Calibri"/>
              </a:rPr>
              <a:t>Impact Amont Aval des Stations d’épuration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0D3E72-D3BC-4739-A8B1-5801FCB5D42B}"/>
              </a:ext>
            </a:extLst>
          </p:cNvPr>
          <p:cNvSpPr txBox="1">
            <a:spLocks/>
          </p:cNvSpPr>
          <p:nvPr/>
        </p:nvSpPr>
        <p:spPr>
          <a:xfrm>
            <a:off x="185914" y="1783472"/>
            <a:ext cx="8548653" cy="489662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95CD3-2536-446C-B84F-A838D8A97541}"/>
              </a:ext>
            </a:extLst>
          </p:cNvPr>
          <p:cNvSpPr txBox="1"/>
          <p:nvPr/>
        </p:nvSpPr>
        <p:spPr>
          <a:xfrm>
            <a:off x="157822" y="1605223"/>
            <a:ext cx="2616183" cy="4634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de suivi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 Frédéric :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-point BB 32 en amont du Pont de l'autoroute.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-point BB30, en aval de la station, au niveau du pont de la RN 117.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 de l’Aveugle :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 droit de la CPAM.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 droit de la base navale.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 Bernard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-au droit des grues de l’usine de soufre.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amont des silos de stockage de la raffinerie du midi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397F4C-F329-47BD-BB47-D5B3AE775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340768"/>
            <a:ext cx="5782330" cy="46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C9F025-7E46-4222-ACB8-EF64761F7DE0}"/>
              </a:ext>
            </a:extLst>
          </p:cNvPr>
          <p:cNvSpPr txBox="1"/>
          <p:nvPr/>
        </p:nvSpPr>
        <p:spPr>
          <a:xfrm>
            <a:off x="138753" y="325279"/>
            <a:ext cx="901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prstClr val="white"/>
                </a:solidFill>
                <a:latin typeface="Calibri"/>
              </a:rPr>
              <a:t>Impact Amont Aval des Stations d’épuration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0D3E72-D3BC-4739-A8B1-5801FCB5D42B}"/>
              </a:ext>
            </a:extLst>
          </p:cNvPr>
          <p:cNvSpPr txBox="1">
            <a:spLocks/>
          </p:cNvSpPr>
          <p:nvPr/>
        </p:nvSpPr>
        <p:spPr>
          <a:xfrm>
            <a:off x="185914" y="1783472"/>
            <a:ext cx="8548653" cy="489662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95CD3-2536-446C-B84F-A838D8A97541}"/>
              </a:ext>
            </a:extLst>
          </p:cNvPr>
          <p:cNvSpPr txBox="1"/>
          <p:nvPr/>
        </p:nvSpPr>
        <p:spPr>
          <a:xfrm>
            <a:off x="467544" y="1762766"/>
            <a:ext cx="7344816" cy="394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Protocole de suivi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conformément à l’article 22 chapitre III de l’Arrêté d’Autorisation Préfectoral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Les prélèvements sont réalisés dans l'axe de l'estuaire, 50 mètres en amont et 50 mètres en aval de chacun des trois rejets des stations d’épuration dans l'Adour.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Les prélèvements sont réalisés dans les mêmes conditions, une fois tous les 2 mois, à proximité de l’étal basse mer, et ce, afin d'éviter au maximum la présence d'eau saumâtre dans l'échantillon prélevé.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Le Ph, T°, salinité, Conductivité, O2, Turbidité sont mesurés in situ.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Les paramètres MES, NO2, NO3, NH4, PO43-, Pt ainsi que Escherichia Coli et entérocoques sont mesurées en laboratoire par le Laboratoire des Pyrénées et des Landes 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Simultanément à ces mesures, </a:t>
            </a: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effectuée une mesure Escherichia Coli en sortie de chaque station d’épuration.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C9F025-7E46-4222-ACB8-EF64761F7DE0}"/>
              </a:ext>
            </a:extLst>
          </p:cNvPr>
          <p:cNvSpPr txBox="1"/>
          <p:nvPr/>
        </p:nvSpPr>
        <p:spPr>
          <a:xfrm>
            <a:off x="138753" y="325279"/>
            <a:ext cx="901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prstClr val="white"/>
                </a:solidFill>
                <a:latin typeface="Calibri"/>
              </a:rPr>
              <a:t>Impact Amont Aval des Stations d’épuration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0D3E72-D3BC-4739-A8B1-5801FCB5D42B}"/>
              </a:ext>
            </a:extLst>
          </p:cNvPr>
          <p:cNvSpPr txBox="1">
            <a:spLocks/>
          </p:cNvSpPr>
          <p:nvPr/>
        </p:nvSpPr>
        <p:spPr>
          <a:xfrm>
            <a:off x="185914" y="1783472"/>
            <a:ext cx="8548653" cy="489662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95CD3-2536-446C-B84F-A838D8A97541}"/>
              </a:ext>
            </a:extLst>
          </p:cNvPr>
          <p:cNvSpPr txBox="1"/>
          <p:nvPr/>
        </p:nvSpPr>
        <p:spPr>
          <a:xfrm>
            <a:off x="292242" y="1288371"/>
            <a:ext cx="648072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Evolution Amont Aval des concentrations moyennes </a:t>
            </a: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annuelles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1CD2F8-769A-460C-B82D-8785E60AC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613908"/>
            <a:ext cx="6480720" cy="49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3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C9F025-7E46-4222-ACB8-EF64761F7DE0}"/>
              </a:ext>
            </a:extLst>
          </p:cNvPr>
          <p:cNvSpPr txBox="1"/>
          <p:nvPr/>
        </p:nvSpPr>
        <p:spPr>
          <a:xfrm>
            <a:off x="138753" y="325279"/>
            <a:ext cx="901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prstClr val="white"/>
                </a:solidFill>
                <a:latin typeface="Calibri"/>
              </a:rPr>
              <a:t>Impact Amont Aval des Stations d’épuration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0D3E72-D3BC-4739-A8B1-5801FCB5D42B}"/>
              </a:ext>
            </a:extLst>
          </p:cNvPr>
          <p:cNvSpPr txBox="1">
            <a:spLocks/>
          </p:cNvSpPr>
          <p:nvPr/>
        </p:nvSpPr>
        <p:spPr>
          <a:xfrm>
            <a:off x="185914" y="1783472"/>
            <a:ext cx="8548653" cy="489662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95CD3-2536-446C-B84F-A838D8A97541}"/>
              </a:ext>
            </a:extLst>
          </p:cNvPr>
          <p:cNvSpPr txBox="1"/>
          <p:nvPr/>
        </p:nvSpPr>
        <p:spPr>
          <a:xfrm>
            <a:off x="174010" y="1289566"/>
            <a:ext cx="648072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Evolution Amont Aval des concentrations moyennes </a:t>
            </a:r>
            <a:r>
              <a:rPr lang="fr-FR" sz="14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annuelles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2017-2020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FC45DB-5843-4D1D-ABCF-3B040145F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14" y="1707875"/>
            <a:ext cx="5544616" cy="50478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5F0EC5-94C3-4F4D-86DC-35D49BAEC476}"/>
              </a:ext>
            </a:extLst>
          </p:cNvPr>
          <p:cNvSpPr txBox="1"/>
          <p:nvPr/>
        </p:nvSpPr>
        <p:spPr>
          <a:xfrm>
            <a:off x="6890153" y="1916832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Nota:</a:t>
            </a:r>
          </a:p>
          <a:p>
            <a:r>
              <a:rPr lang="fr-FR" sz="800" dirty="0"/>
              <a:t>Les concentration en nitrates sont exprimées en Azote </a:t>
            </a:r>
          </a:p>
          <a:p>
            <a:r>
              <a:rPr lang="fr-FR" sz="800" dirty="0"/>
              <a:t>N-N03 en 2017, et en Nitrates NO3 à partir de 2018 ce qui explique les écarts observés tant sur les points amont que sur les points aval</a:t>
            </a:r>
          </a:p>
        </p:txBody>
      </p:sp>
    </p:spTree>
    <p:extLst>
      <p:ext uri="{BB962C8B-B14F-4D97-AF65-F5344CB8AC3E}">
        <p14:creationId xmlns:p14="http://schemas.microsoft.com/office/powerpoint/2010/main" val="321288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re 12">
            <a:extLst>
              <a:ext uri="{FF2B5EF4-FFF2-40B4-BE49-F238E27FC236}">
                <a16:creationId xmlns:a16="http://schemas.microsoft.com/office/drawing/2014/main" id="{F67952B3-6AB1-487D-ABA8-F529A36E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900" y="2236788"/>
            <a:ext cx="7429500" cy="1951037"/>
          </a:xfrm>
        </p:spPr>
        <p:txBody>
          <a:bodyPr/>
          <a:lstStyle/>
          <a:p>
            <a:pPr>
              <a:defRPr/>
            </a:pPr>
            <a:r>
              <a:rPr lang="fr-FR" altLang="ja-JP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Diagnostic amont et plan d’action pour la réduction de micropolluants sur les zones de collecte de 11 stations de traitement des eaux usées de la collectivité</a:t>
            </a:r>
            <a:endParaRPr lang="fr-FR" altLang="ja-JP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101" name="Sous-titre 5">
            <a:extLst>
              <a:ext uri="{FF2B5EF4-FFF2-40B4-BE49-F238E27FC236}">
                <a16:creationId xmlns:a16="http://schemas.microsoft.com/office/drawing/2014/main" id="{9FF5E4DA-FB65-4356-9864-703B0114A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4383088"/>
            <a:ext cx="7121525" cy="6889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altLang="ja-JP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Comité de suivi # 1 – 25 octobre 2021</a:t>
            </a:r>
          </a:p>
        </p:txBody>
      </p:sp>
      <p:pic>
        <p:nvPicPr>
          <p:cNvPr id="7172" name="Picture 8">
            <a:extLst>
              <a:ext uri="{FF2B5EF4-FFF2-40B4-BE49-F238E27FC236}">
                <a16:creationId xmlns:a16="http://schemas.microsoft.com/office/drawing/2014/main" id="{E0596EB4-60B6-4A96-A213-2B12DDA3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9"/>
          <a:stretch>
            <a:fillRect/>
          </a:stretch>
        </p:blipFill>
        <p:spPr bwMode="auto">
          <a:xfrm>
            <a:off x="-53975" y="-9525"/>
            <a:ext cx="112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14">
            <a:extLst>
              <a:ext uri="{FF2B5EF4-FFF2-40B4-BE49-F238E27FC236}">
                <a16:creationId xmlns:a16="http://schemas.microsoft.com/office/drawing/2014/main" id="{AC85746A-C215-496B-A2DD-8659BAAF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6"/>
          <a:stretch>
            <a:fillRect/>
          </a:stretch>
        </p:blipFill>
        <p:spPr bwMode="auto">
          <a:xfrm>
            <a:off x="3900488" y="5008563"/>
            <a:ext cx="2271712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4" name="Sous-titre 5">
            <a:extLst>
              <a:ext uri="{FF2B5EF4-FFF2-40B4-BE49-F238E27FC236}">
                <a16:creationId xmlns:a16="http://schemas.microsoft.com/office/drawing/2014/main" id="{EBC17C05-22BF-449E-9BB6-4C7FC7D42CCA}"/>
              </a:ext>
            </a:extLst>
          </p:cNvPr>
          <p:cNvSpPr txBox="1">
            <a:spLocks/>
          </p:cNvSpPr>
          <p:nvPr/>
        </p:nvSpPr>
        <p:spPr bwMode="auto">
          <a:xfrm>
            <a:off x="1071563" y="5964238"/>
            <a:ext cx="71215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668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FR" altLang="ja-JP" sz="1600" u="sng">
                <a:solidFill>
                  <a:schemeClr val="tx1"/>
                </a:solidFill>
                <a:ea typeface="MS PGothic" panose="020B0600070205080204" pitchFamily="34" charset="-128"/>
              </a:rPr>
              <a:t>Contact </a:t>
            </a:r>
            <a:r>
              <a:rPr lang="fr-FR" altLang="ja-JP" sz="1600">
                <a:solidFill>
                  <a:schemeClr val="tx1"/>
                </a:solidFill>
                <a:ea typeface="MS PGothic" panose="020B0600070205080204" pitchFamily="34" charset="-128"/>
              </a:rPr>
              <a:t>: Marion GAUSSENS – </a:t>
            </a:r>
            <a:r>
              <a:rPr lang="fr-FR" altLang="ja-JP" sz="1600">
                <a:solidFill>
                  <a:schemeClr val="accent1"/>
                </a:solidFill>
                <a:ea typeface="MS PGothic" panose="020B0600070205080204" pitchFamily="34" charset="-128"/>
                <a:hlinkClick r:id="rId5"/>
              </a:rPr>
              <a:t>mg@sepia-conseils.fr</a:t>
            </a:r>
            <a:endParaRPr lang="fr-FR" altLang="ja-JP" sz="1600">
              <a:solidFill>
                <a:schemeClr val="accent1"/>
              </a:solidFill>
              <a:ea typeface="MS PGothic" panose="020B0600070205080204" pitchFamily="34" charset="-128"/>
            </a:endParaRPr>
          </a:p>
          <a:p>
            <a:pPr algn="ctr">
              <a:buFontTx/>
              <a:buNone/>
            </a:pPr>
            <a:r>
              <a:rPr lang="fr-FR" altLang="fr-FR" sz="1600">
                <a:solidFill>
                  <a:schemeClr val="tx1"/>
                </a:solidFill>
                <a:ea typeface="MS PGothic" panose="020B0600070205080204" pitchFamily="34" charset="-128"/>
              </a:rPr>
              <a:t>Téléphone : 06.22.08.12.74</a:t>
            </a:r>
            <a:endParaRPr lang="fr-FR" altLang="ja-JP" sz="1600">
              <a:solidFill>
                <a:srgbClr val="0070C0"/>
              </a:solidFill>
              <a:ea typeface="MS PGothic" panose="020B0600070205080204" pitchFamily="34" charset="-128"/>
            </a:endParaRPr>
          </a:p>
        </p:txBody>
      </p:sp>
      <p:pic>
        <p:nvPicPr>
          <p:cNvPr id="7175" name="Image 7">
            <a:extLst>
              <a:ext uri="{FF2B5EF4-FFF2-40B4-BE49-F238E27FC236}">
                <a16:creationId xmlns:a16="http://schemas.microsoft.com/office/drawing/2014/main" id="{4785250F-8F0E-4883-B9DD-EBA1E6CC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11150"/>
            <a:ext cx="188436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C9F025-7E46-4222-ACB8-EF64761F7DE0}"/>
              </a:ext>
            </a:extLst>
          </p:cNvPr>
          <p:cNvSpPr txBox="1"/>
          <p:nvPr/>
        </p:nvSpPr>
        <p:spPr>
          <a:xfrm>
            <a:off x="185914" y="295203"/>
            <a:ext cx="901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RSDE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0D3E72-D3BC-4739-A8B1-5801FCB5D42B}"/>
              </a:ext>
            </a:extLst>
          </p:cNvPr>
          <p:cNvSpPr txBox="1">
            <a:spLocks/>
          </p:cNvSpPr>
          <p:nvPr/>
        </p:nvSpPr>
        <p:spPr>
          <a:xfrm>
            <a:off x="185914" y="1783472"/>
            <a:ext cx="8548653" cy="489662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395CD3-2536-446C-B84F-A838D8A97541}"/>
              </a:ext>
            </a:extLst>
          </p:cNvPr>
          <p:cNvSpPr txBox="1"/>
          <p:nvPr/>
        </p:nvSpPr>
        <p:spPr>
          <a:xfrm>
            <a:off x="587665" y="1783472"/>
            <a:ext cx="7610656" cy="445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STEP &gt; 10 000 EH concernées sur le territoire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RSDE1 entre 2011 et 2015 : analyses en sortie de STEP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RSDE2 entre 2017 et 2020: analyses en entrée et en sortie de STEP: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- 25 substances en présence significative sur 96 analysées en entrée de STEP,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- 7 substances en présence significative sur 89 analysées en sortie de STEP: 3 substances sur plusieurs STEP (Zinc, DEHP, Terbutryne), + 4 ponctuelles.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 amont confiée en juin 2021 au BE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Sepia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Conseils se déroule en quatre étapes pour chacune des 11 zones de collecte :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Etape 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Analyse des résultats des campagnes RSDE (1 et 2)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Etape 2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Cartographie des bassins de collecte ;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étapes réalisées, COPIL le 25/10/31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Etape 3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identification des émissions de substances ;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Etape 4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plan d’actions.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Nouvelles campagnes RSDE2 prévues en 2022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2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3A8184A-BA99-40E4-B228-3391F6508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58995"/>
              </p:ext>
            </p:extLst>
          </p:nvPr>
        </p:nvGraphicFramePr>
        <p:xfrm>
          <a:off x="1475655" y="867218"/>
          <a:ext cx="5976665" cy="4650014"/>
        </p:xfrm>
        <a:graphic>
          <a:graphicData uri="http://schemas.openxmlformats.org/drawingml/2006/table">
            <a:tbl>
              <a:tblPr/>
              <a:tblGrid>
                <a:gridCol w="881318">
                  <a:extLst>
                    <a:ext uri="{9D8B030D-6E8A-4147-A177-3AD203B41FA5}">
                      <a16:colId xmlns:a16="http://schemas.microsoft.com/office/drawing/2014/main" val="3671945911"/>
                    </a:ext>
                  </a:extLst>
                </a:gridCol>
                <a:gridCol w="817818">
                  <a:extLst>
                    <a:ext uri="{9D8B030D-6E8A-4147-A177-3AD203B41FA5}">
                      <a16:colId xmlns:a16="http://schemas.microsoft.com/office/drawing/2014/main" val="2121178729"/>
                    </a:ext>
                  </a:extLst>
                </a:gridCol>
                <a:gridCol w="629887">
                  <a:extLst>
                    <a:ext uri="{9D8B030D-6E8A-4147-A177-3AD203B41FA5}">
                      <a16:colId xmlns:a16="http://schemas.microsoft.com/office/drawing/2014/main" val="3207161148"/>
                    </a:ext>
                  </a:extLst>
                </a:gridCol>
                <a:gridCol w="645867">
                  <a:extLst>
                    <a:ext uri="{9D8B030D-6E8A-4147-A177-3AD203B41FA5}">
                      <a16:colId xmlns:a16="http://schemas.microsoft.com/office/drawing/2014/main" val="220051189"/>
                    </a:ext>
                  </a:extLst>
                </a:gridCol>
                <a:gridCol w="825488">
                  <a:extLst>
                    <a:ext uri="{9D8B030D-6E8A-4147-A177-3AD203B41FA5}">
                      <a16:colId xmlns:a16="http://schemas.microsoft.com/office/drawing/2014/main" val="308770918"/>
                    </a:ext>
                  </a:extLst>
                </a:gridCol>
                <a:gridCol w="600355">
                  <a:extLst>
                    <a:ext uri="{9D8B030D-6E8A-4147-A177-3AD203B41FA5}">
                      <a16:colId xmlns:a16="http://schemas.microsoft.com/office/drawing/2014/main" val="20513949"/>
                    </a:ext>
                  </a:extLst>
                </a:gridCol>
                <a:gridCol w="750444">
                  <a:extLst>
                    <a:ext uri="{9D8B030D-6E8A-4147-A177-3AD203B41FA5}">
                      <a16:colId xmlns:a16="http://schemas.microsoft.com/office/drawing/2014/main" val="950520315"/>
                    </a:ext>
                  </a:extLst>
                </a:gridCol>
                <a:gridCol w="825488">
                  <a:extLst>
                    <a:ext uri="{9D8B030D-6E8A-4147-A177-3AD203B41FA5}">
                      <a16:colId xmlns:a16="http://schemas.microsoft.com/office/drawing/2014/main" val="4223842239"/>
                    </a:ext>
                  </a:extLst>
                </a:gridCol>
              </a:tblGrid>
              <a:tr h="239218"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 de la significativité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Comparaison CAPB/France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328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Micropolluants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Quantification (entrée/sortie)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Où ?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Critère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Dépassement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Tendance (sortie)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Fréquence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quantif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Niveau de contamination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73991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Benzo(g,h,i)</a:t>
                      </a:r>
                    </a:p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pérylène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(Cmax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647289"/>
                  </a:ext>
                </a:extLst>
              </a:tr>
              <a:tr h="2075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Chrome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de dépassement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16568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Cuivre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/ 2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-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 </a:t>
                      </a:r>
                    </a:p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(pics en sortie)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864842"/>
                  </a:ext>
                </a:extLst>
              </a:tr>
              <a:tr h="1887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Cyperméthrine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 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(CMP Cmax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s.o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~+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(pic)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454211"/>
                  </a:ext>
                </a:extLst>
              </a:tr>
              <a:tr h="2552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DEHP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308051"/>
                  </a:ext>
                </a:extLst>
              </a:tr>
              <a:tr h="2832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Plomb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 à 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65980"/>
                  </a:ext>
                </a:extLst>
              </a:tr>
              <a:tr h="182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PFOS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(CMP 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59737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Terbutryne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/ 1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(Cmax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 à 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s.o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263993"/>
                  </a:ext>
                </a:extLst>
              </a:tr>
              <a:tr h="2496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Tributylétain cation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(CMP Cmax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 à 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45714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Chloroforme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16863"/>
                  </a:ext>
                </a:extLst>
              </a:tr>
              <a:tr h="3786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Zinc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/ 6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 et sortie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-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(entrée)</a:t>
                      </a:r>
                    </a:p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(sortie)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70999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Nonylphénols (famille)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 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-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814986"/>
                  </a:ext>
                </a:extLst>
              </a:tr>
              <a:tr h="1626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Octylphénols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(famille)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/ 0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Entrée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(FMA 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NQ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609058"/>
                  </a:ext>
                </a:extLst>
              </a:tr>
            </a:tbl>
          </a:graphicData>
        </a:graphic>
      </p:graphicFrame>
      <p:sp>
        <p:nvSpPr>
          <p:cNvPr id="60418" name="Titre 1">
            <a:extLst>
              <a:ext uri="{FF2B5EF4-FFF2-40B4-BE49-F238E27FC236}">
                <a16:creationId xmlns:a16="http://schemas.microsoft.com/office/drawing/2014/main" id="{6CDFA3B8-A293-4BD9-B915-326A37F2A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5725" y="52388"/>
            <a:ext cx="7346950" cy="661987"/>
          </a:xfrm>
        </p:spPr>
        <p:txBody>
          <a:bodyPr/>
          <a:lstStyle/>
          <a:p>
            <a:pPr algn="r"/>
            <a:r>
              <a:rPr lang="fr-FR" altLang="fr-FR" sz="2800" b="1" dirty="0">
                <a:solidFill>
                  <a:srgbClr val="0070C0"/>
                </a:solidFill>
              </a:rPr>
              <a:t>Analyse détaillée par station – Pont de l’Aveugle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7695F39-C414-45FD-AC34-4FF90B0EC2AB}"/>
              </a:ext>
            </a:extLst>
          </p:cNvPr>
          <p:cNvSpPr txBox="1"/>
          <p:nvPr/>
        </p:nvSpPr>
        <p:spPr>
          <a:xfrm>
            <a:off x="179512" y="1196693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Anglet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34D434-5F17-405D-94F2-6573CF7F266A}"/>
              </a:ext>
            </a:extLst>
          </p:cNvPr>
          <p:cNvSpPr txBox="1"/>
          <p:nvPr/>
        </p:nvSpPr>
        <p:spPr>
          <a:xfrm>
            <a:off x="1355725" y="5588282"/>
            <a:ext cx="7776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2/13 substances significatives </a:t>
            </a:r>
            <a:r>
              <a:rPr lang="fr-FR" sz="1200" b="1" dirty="0"/>
              <a:t>en sortie </a:t>
            </a:r>
            <a:r>
              <a:rPr lang="fr-FR" sz="1050" dirty="0"/>
              <a:t>(Terbutryne, Zinc) </a:t>
            </a:r>
            <a:r>
              <a:rPr lang="fr-FR" sz="1200" dirty="0"/>
              <a:t>: impact milieu limité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Critère FMA </a:t>
            </a:r>
            <a:r>
              <a:rPr lang="fr-FR" sz="1200" dirty="0"/>
              <a:t>déclencheur de significativité : en lien avec le volume annuel traité + valeur du flux GEREP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3/13 substances significatives mais </a:t>
            </a:r>
            <a:r>
              <a:rPr lang="fr-FR" sz="1200" b="1" dirty="0"/>
              <a:t>proches de la limite de quantification </a:t>
            </a:r>
            <a:r>
              <a:rPr lang="fr-FR" sz="1200" dirty="0"/>
              <a:t>:</a:t>
            </a:r>
            <a:r>
              <a:rPr lang="fr-FR" sz="1050" dirty="0"/>
              <a:t> PFOS, Terbutryne, </a:t>
            </a:r>
            <a:r>
              <a:rPr lang="fr-FR" sz="1050" dirty="0" err="1"/>
              <a:t>Tributyl</a:t>
            </a:r>
            <a:r>
              <a:rPr lang="fr-FR" sz="105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3/13 substances avec un </a:t>
            </a:r>
            <a:r>
              <a:rPr lang="fr-FR" sz="1200" b="1" dirty="0"/>
              <a:t>fort dépassement de la significativité </a:t>
            </a:r>
            <a:r>
              <a:rPr lang="fr-FR" sz="1200" dirty="0"/>
              <a:t>: </a:t>
            </a:r>
            <a:r>
              <a:rPr lang="fr-FR" sz="1100" dirty="0"/>
              <a:t>Zinc </a:t>
            </a:r>
            <a:r>
              <a:rPr lang="fr-FR" sz="1050" dirty="0"/>
              <a:t>(niveau de contamination plutôt habituel)</a:t>
            </a:r>
            <a:r>
              <a:rPr lang="fr-FR" sz="1200" dirty="0"/>
              <a:t>,Cyperméthrine (</a:t>
            </a:r>
            <a:r>
              <a:rPr lang="fr-FR" sz="1050" dirty="0"/>
              <a:t>1 pic élevé</a:t>
            </a:r>
            <a:r>
              <a:rPr lang="fr-FR" sz="1200" dirty="0"/>
              <a:t>) et </a:t>
            </a:r>
            <a:r>
              <a:rPr lang="fr-FR" sz="1100" dirty="0"/>
              <a:t>DEHP (</a:t>
            </a:r>
            <a:r>
              <a:rPr lang="fr-FR" sz="1050" dirty="0"/>
              <a:t>concentrations ponctuellement élevées lorsque MES&gt;250mg/L</a:t>
            </a:r>
            <a:r>
              <a:rPr lang="fr-FR" sz="11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Plutôt une </a:t>
            </a:r>
            <a:r>
              <a:rPr lang="fr-FR" sz="1200" b="1" dirty="0"/>
              <a:t>tendance à la diminution </a:t>
            </a:r>
            <a:r>
              <a:rPr lang="fr-FR" sz="1200" dirty="0"/>
              <a:t>(ou pas d’évolution en sortie)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0C108F-0191-4957-86F9-CC3DAACE3CD3}"/>
              </a:ext>
            </a:extLst>
          </p:cNvPr>
          <p:cNvSpPr txBox="1"/>
          <p:nvPr/>
        </p:nvSpPr>
        <p:spPr>
          <a:xfrm>
            <a:off x="7500323" y="1052736"/>
            <a:ext cx="1687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Légende – Dépassement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Faible = facteur de dépassement &lt; 2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Faible à Moyen = facteur de dépassement &lt;5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Moyen = facteur de dépassement &lt;10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Fort = facteur &gt; 10</a:t>
            </a:r>
          </a:p>
          <a:p>
            <a:endParaRPr lang="fr-FR" sz="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Légende – Evolution</a:t>
            </a:r>
          </a:p>
          <a:p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s.o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. = pas de référence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NQ = jamais quantifié en sortie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? = variable (1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quantif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. ponctuelle)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+ = Augmentation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- = Diminution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- - = Nette diminution (&gt;-50% en occurrence et/ou en flux)</a:t>
            </a:r>
          </a:p>
          <a:p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Légende – Niveau Contamination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~ = similaire aux concentrations observées sur d'autres territoires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- = plutôt faible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+ = plutôt élevée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LQ = proche de la limite de quantification</a:t>
            </a:r>
          </a:p>
          <a:p>
            <a:endParaRPr lang="fr-FR" sz="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98B682-C3B8-4DC3-B5D8-D145B52C4415}"/>
              </a:ext>
            </a:extLst>
          </p:cNvPr>
          <p:cNvSpPr txBox="1"/>
          <p:nvPr/>
        </p:nvSpPr>
        <p:spPr>
          <a:xfrm>
            <a:off x="35495" y="1018888"/>
            <a:ext cx="1307529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Objectifs, Enjeux et Méthodologie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Outils opérationnels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Périmètre d’étude et cartographies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/>
                </a:solidFill>
              </a:rPr>
              <a:t>Analyse du niveau de contamination</a:t>
            </a:r>
          </a:p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Calendrier &amp; prochaines étapes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05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7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6CDFA3B8-A293-4BD9-B915-326A37F2A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5725" y="52388"/>
            <a:ext cx="7346950" cy="661987"/>
          </a:xfrm>
        </p:spPr>
        <p:txBody>
          <a:bodyPr/>
          <a:lstStyle/>
          <a:p>
            <a:pPr algn="r"/>
            <a:r>
              <a:rPr lang="fr-FR" altLang="fr-FR" sz="2800" b="1" dirty="0">
                <a:solidFill>
                  <a:srgbClr val="0070C0"/>
                </a:solidFill>
              </a:rPr>
              <a:t>Analyse détaillée par station – St Frédéric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7695F39-C414-45FD-AC34-4FF90B0EC2AB}"/>
              </a:ext>
            </a:extLst>
          </p:cNvPr>
          <p:cNvSpPr txBox="1"/>
          <p:nvPr/>
        </p:nvSpPr>
        <p:spPr>
          <a:xfrm>
            <a:off x="107504" y="1196693"/>
            <a:ext cx="10801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Bayonne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10B588-16DE-42D8-8B16-BA4C641DF168}"/>
              </a:ext>
            </a:extLst>
          </p:cNvPr>
          <p:cNvSpPr txBox="1"/>
          <p:nvPr/>
        </p:nvSpPr>
        <p:spPr>
          <a:xfrm>
            <a:off x="7500323" y="1052736"/>
            <a:ext cx="1687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Légende – Dépassement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Faible = facteur de dépassement &lt; 2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Faible à Moyen = facteur de dépassement &lt;5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Moyen = facteur de dépassement &lt;10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Fort = facteur &gt; 10</a:t>
            </a:r>
          </a:p>
          <a:p>
            <a:endParaRPr lang="fr-FR" sz="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Légende – Evolution</a:t>
            </a:r>
          </a:p>
          <a:p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s.o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. = pas de référence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NQ = jamais quantifié en sortie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? = variable (1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quantif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. ponctuelle)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+ = Augmentation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- = Diminution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- - = Nette diminution (&gt;-50% en occurrence et/ou en flux)</a:t>
            </a:r>
          </a:p>
          <a:p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Légende – Niveau Contamination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~ = similaire aux concentrations observées sur d'autres territoires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- = plutôt faible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+ = plutôt élevée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LQ = proche de la limite de quantification</a:t>
            </a:r>
          </a:p>
          <a:p>
            <a:endParaRPr lang="fr-FR" sz="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34D434-5F17-405D-94F2-6573CF7F266A}"/>
              </a:ext>
            </a:extLst>
          </p:cNvPr>
          <p:cNvSpPr txBox="1"/>
          <p:nvPr/>
        </p:nvSpPr>
        <p:spPr>
          <a:xfrm>
            <a:off x="1355725" y="5517232"/>
            <a:ext cx="75075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3/10 substances significatives en sortie (en général rarement retrouvées en sortie) : HAP et DEHP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Critère FMA </a:t>
            </a:r>
            <a:r>
              <a:rPr lang="fr-FR" sz="1200" dirty="0"/>
              <a:t>déclencheur de significativité : en lien avec le volume annuel traité + valeur du flux GEREP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2 HAP significatifs avec 1 quantification : la significativité est liée à la NQE considérée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3/10 substances avec un </a:t>
            </a:r>
            <a:r>
              <a:rPr lang="fr-FR" sz="1200" b="1" dirty="0"/>
              <a:t>fort dépassement de la significativité </a:t>
            </a:r>
            <a:r>
              <a:rPr lang="fr-FR" sz="1200" dirty="0"/>
              <a:t>: HAP </a:t>
            </a:r>
            <a:r>
              <a:rPr lang="fr-FR" sz="1100" dirty="0"/>
              <a:t>(lié à la NQE), </a:t>
            </a:r>
            <a:r>
              <a:rPr lang="fr-FR" sz="1200" dirty="0"/>
              <a:t>Cyperméthrine </a:t>
            </a:r>
            <a:r>
              <a:rPr lang="fr-FR" sz="1100" dirty="0"/>
              <a:t>(1 pic élevé) </a:t>
            </a:r>
            <a:r>
              <a:rPr lang="fr-FR" sz="1200" dirty="0"/>
              <a:t>et </a:t>
            </a:r>
            <a:r>
              <a:rPr lang="fr-FR" sz="1100" dirty="0"/>
              <a:t>DEHP (concentrations plutôt élevées lorsque MES&gt;250mg/L)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Plutôt une </a:t>
            </a:r>
            <a:r>
              <a:rPr lang="fr-FR" sz="1200" b="1" dirty="0"/>
              <a:t>tendance à la diminution hors HAP </a:t>
            </a:r>
            <a:r>
              <a:rPr lang="fr-FR" sz="1200" dirty="0"/>
              <a:t>(nouvellement identifié en sortie – 1 fois)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12A8783-CC15-403D-9067-D7B5594F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48344"/>
              </p:ext>
            </p:extLst>
          </p:nvPr>
        </p:nvGraphicFramePr>
        <p:xfrm>
          <a:off x="1355725" y="900148"/>
          <a:ext cx="6128016" cy="4502360"/>
        </p:xfrm>
        <a:graphic>
          <a:graphicData uri="http://schemas.openxmlformats.org/drawingml/2006/table">
            <a:tbl>
              <a:tblPr/>
              <a:tblGrid>
                <a:gridCol w="924895">
                  <a:extLst>
                    <a:ext uri="{9D8B030D-6E8A-4147-A177-3AD203B41FA5}">
                      <a16:colId xmlns:a16="http://schemas.microsoft.com/office/drawing/2014/main" val="3687547915"/>
                    </a:ext>
                  </a:extLst>
                </a:gridCol>
                <a:gridCol w="813545">
                  <a:extLst>
                    <a:ext uri="{9D8B030D-6E8A-4147-A177-3AD203B41FA5}">
                      <a16:colId xmlns:a16="http://schemas.microsoft.com/office/drawing/2014/main" val="3876068562"/>
                    </a:ext>
                  </a:extLst>
                </a:gridCol>
                <a:gridCol w="629740">
                  <a:extLst>
                    <a:ext uri="{9D8B030D-6E8A-4147-A177-3AD203B41FA5}">
                      <a16:colId xmlns:a16="http://schemas.microsoft.com/office/drawing/2014/main" val="2449629755"/>
                    </a:ext>
                  </a:extLst>
                </a:gridCol>
                <a:gridCol w="665220">
                  <a:extLst>
                    <a:ext uri="{9D8B030D-6E8A-4147-A177-3AD203B41FA5}">
                      <a16:colId xmlns:a16="http://schemas.microsoft.com/office/drawing/2014/main" val="2280788238"/>
                    </a:ext>
                  </a:extLst>
                </a:gridCol>
                <a:gridCol w="718352">
                  <a:extLst>
                    <a:ext uri="{9D8B030D-6E8A-4147-A177-3AD203B41FA5}">
                      <a16:colId xmlns:a16="http://schemas.microsoft.com/office/drawing/2014/main" val="63584555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48184657"/>
                    </a:ext>
                  </a:extLst>
                </a:gridCol>
                <a:gridCol w="913062">
                  <a:extLst>
                    <a:ext uri="{9D8B030D-6E8A-4147-A177-3AD203B41FA5}">
                      <a16:colId xmlns:a16="http://schemas.microsoft.com/office/drawing/2014/main" val="113046109"/>
                    </a:ext>
                  </a:extLst>
                </a:gridCol>
                <a:gridCol w="815130">
                  <a:extLst>
                    <a:ext uri="{9D8B030D-6E8A-4147-A177-3AD203B41FA5}">
                      <a16:colId xmlns:a16="http://schemas.microsoft.com/office/drawing/2014/main" val="297288632"/>
                    </a:ext>
                  </a:extLst>
                </a:gridCol>
              </a:tblGrid>
              <a:tr h="294800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16" marR="2616" marT="26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16" marR="2616" marT="2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Analyse de la significativité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Evolution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Comparaison CAPB/France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31641"/>
                  </a:ext>
                </a:extLst>
              </a:tr>
              <a:tr h="420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Micropolluants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Quantification (entrée/sortie)</a:t>
                      </a:r>
                    </a:p>
                  </a:txBody>
                  <a:tcPr marL="2805" marR="2805" marT="280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Où ?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Critère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Dépassement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Tendance (sortie)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Fréquence quantif.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Niveau de contamination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71820"/>
                  </a:ext>
                </a:extLst>
              </a:tr>
              <a:tr h="3680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BDE209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/ 0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de dépassement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s.o</a:t>
                      </a:r>
                      <a:r>
                        <a:rPr lang="fr-F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(pic)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39039"/>
                  </a:ext>
                </a:extLst>
              </a:tr>
              <a:tr h="294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Benzo(a)pyrène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/ 1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(CMP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Moyen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rare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189403"/>
                  </a:ext>
                </a:extLst>
              </a:tr>
              <a:tr h="441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Benzo(g,h,i)péryl.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/ 1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 et sortie 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(Cmax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 (très rare en sortie)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(entrée)</a:t>
                      </a:r>
                    </a:p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sortie)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44281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Cuivre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/ 3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(FMA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Faible à Moyen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57830"/>
                  </a:ext>
                </a:extLst>
              </a:tr>
              <a:tr h="294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Cyperméthrine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/ 0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(CMP Cmax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s.o</a:t>
                      </a:r>
                      <a:r>
                        <a:rPr lang="fr-F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~+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(pic)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0458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DEHP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 / 3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 et sortie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(FMA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  <a:b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(plutôt rare en sortie)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quantif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073422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Plomb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/ 0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(FMA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Faible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379071"/>
                  </a:ext>
                </a:extLst>
              </a:tr>
              <a:tr h="3680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Zinc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/ 6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(FMA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Faible à Moyen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237187"/>
                  </a:ext>
                </a:extLst>
              </a:tr>
              <a:tr h="2944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Nonylphénols (famille)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/ 0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 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(FMA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Faible à Moyen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27140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Octylphénols (famille)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/ 0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Entrée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(FMA )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Faible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NQ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fréquent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</a:p>
                  </a:txBody>
                  <a:tcPr marL="2616" marR="2616" marT="26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01327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62A7D95-8576-465C-8869-861DA3F8574A}"/>
              </a:ext>
            </a:extLst>
          </p:cNvPr>
          <p:cNvSpPr txBox="1"/>
          <p:nvPr/>
        </p:nvSpPr>
        <p:spPr>
          <a:xfrm>
            <a:off x="35495" y="1018888"/>
            <a:ext cx="1307529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/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Objectifs, Enjeux et Méthodologie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Outils opérationnels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Périmètre d’étude et cartographies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/>
                </a:solidFill>
              </a:rPr>
              <a:t>Analyse du niveau de contamination</a:t>
            </a:r>
          </a:p>
          <a:p>
            <a:endParaRPr lang="fr-FR" sz="1100" b="1" dirty="0">
              <a:solidFill>
                <a:schemeClr val="bg1"/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bg1">
                    <a:lumMod val="75000"/>
                  </a:schemeClr>
                </a:solidFill>
              </a:rPr>
              <a:t>Calendrier &amp; prochaines étapes</a:t>
            </a:r>
          </a:p>
          <a:p>
            <a:endParaRPr lang="fr-FR" sz="11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05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394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4703</TotalTime>
  <Words>2577</Words>
  <Application>Microsoft Office PowerPoint</Application>
  <PresentationFormat>Affichage à l'écran (4:3)</PresentationFormat>
  <Paragraphs>423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Wingdings</vt:lpstr>
      <vt:lpstr>Modèle par défaut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Diagnostic amont et plan d’action pour la réduction de micropolluants sur les zones de collecte de 11 stations de traitement des eaux usées de la collectivité</vt:lpstr>
      <vt:lpstr>Présentation PowerPoint</vt:lpstr>
      <vt:lpstr>Analyse détaillée par station – Pont de l’Aveugle</vt:lpstr>
      <vt:lpstr>Analyse détaillée par station – St Frédéric</vt:lpstr>
      <vt:lpstr>Présentation PowerPoint</vt:lpstr>
    </vt:vector>
  </TitlesOfParts>
  <Company>SM3A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amont et réalisation de prélèvements et d’analyses pour la recherche de substances dangereuses dans les eaux usées</dc:title>
  <dc:creator>Olivier</dc:creator>
  <cp:lastModifiedBy>Eric Bourneaud</cp:lastModifiedBy>
  <cp:revision>1084</cp:revision>
  <cp:lastPrinted>2021-06-22T16:34:25Z</cp:lastPrinted>
  <dcterms:created xsi:type="dcterms:W3CDTF">2009-12-02T06:49:52Z</dcterms:created>
  <dcterms:modified xsi:type="dcterms:W3CDTF">2021-12-01T15:54:50Z</dcterms:modified>
</cp:coreProperties>
</file>