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88" r:id="rId3"/>
    <p:sldId id="331" r:id="rId4"/>
    <p:sldId id="341" r:id="rId5"/>
    <p:sldId id="342" r:id="rId6"/>
    <p:sldId id="343" r:id="rId7"/>
    <p:sldId id="344" r:id="rId8"/>
    <p:sldId id="345" r:id="rId9"/>
    <p:sldId id="347" r:id="rId10"/>
    <p:sldId id="348" r:id="rId11"/>
    <p:sldId id="352" r:id="rId12"/>
    <p:sldId id="333" r:id="rId13"/>
    <p:sldId id="326" r:id="rId14"/>
    <p:sldId id="334" r:id="rId15"/>
    <p:sldId id="335" r:id="rId16"/>
    <p:sldId id="351" r:id="rId17"/>
    <p:sldId id="337" r:id="rId18"/>
    <p:sldId id="336" r:id="rId19"/>
    <p:sldId id="340" r:id="rId20"/>
    <p:sldId id="338" r:id="rId21"/>
    <p:sldId id="339" r:id="rId22"/>
    <p:sldId id="353" r:id="rId23"/>
    <p:sldId id="354" r:id="rId24"/>
    <p:sldId id="356" r:id="rId25"/>
    <p:sldId id="357" r:id="rId26"/>
    <p:sldId id="358" r:id="rId27"/>
    <p:sldId id="359" r:id="rId28"/>
    <p:sldId id="360" r:id="rId29"/>
    <p:sldId id="325" r:id="rId30"/>
    <p:sldId id="319" r:id="rId31"/>
    <p:sldId id="321" r:id="rId32"/>
    <p:sldId id="323" r:id="rId33"/>
    <p:sldId id="322" r:id="rId34"/>
    <p:sldId id="259" r:id="rId35"/>
  </p:sldIdLst>
  <p:sldSz cx="9144000" cy="6858000" type="screen4x3"/>
  <p:notesSz cx="6808788" cy="99409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1667" autoAdjust="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DA2F9-4D56-499E-890A-A03B1056C3ED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A82E7-B50B-4634-BE55-0CCAD16F83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D4039-C3A5-4F0D-AB8E-F2456B5DD68E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A75E7-B8E4-412B-8B1A-2494258D9D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-5" charset="-128"/>
            </a:endParaRPr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CB8A040A-14F5-4691-B7ED-6F4A430240BA}" type="slidenum">
              <a:rPr lang="fr-FR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-5" charset="-128"/>
            </a:endParaRPr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CB8A040A-14F5-4691-B7ED-6F4A430240BA}" type="slidenum">
              <a:rPr lang="fr-FR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8B59FB-1DDD-4758-82BD-65CF52C56C7E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85721" y="8687093"/>
            <a:ext cx="2972280" cy="45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1" tIns="46570" rIns="93141" bIns="46570" anchor="b"/>
          <a:lstStyle/>
          <a:p>
            <a:pPr algn="r" eaLnBrk="0" hangingPunct="0"/>
            <a:fld id="{CB4F2A67-6FF3-4E07-93EB-CD96C48E34AA}" type="slidenum">
              <a:rPr lang="en-US" sz="1200">
                <a:ea typeface="ＭＳ Ｐゴシック" pitchFamily="34" charset="-128"/>
              </a:rPr>
              <a:pPr algn="r" eaLnBrk="0" hangingPunct="0"/>
              <a:t>7</a:t>
            </a:fld>
            <a:endParaRPr lang="en-US" sz="1200">
              <a:ea typeface="ＭＳ Ｐゴシック" pitchFamily="34" charset="-128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1" y="4342817"/>
            <a:ext cx="5027920" cy="4115091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34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l s’agit de molécules pas nécessairement d’usage nouveau mais nouvellement recherchées et pour lesquelles les données sont rares</a:t>
            </a:r>
          </a:p>
          <a:p>
            <a:r>
              <a:rPr lang="fr-FR" sz="1200" dirty="0"/>
              <a:t>- Substances auxquelles nous n’avons pas suffisamment prêté attention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Substances pour lesquelles les capacités analytiques sont limitées</a:t>
            </a:r>
          </a:p>
          <a:p>
            <a:pPr marL="171450" indent="-171450">
              <a:buFontTx/>
              <a:buChar char="-"/>
            </a:pPr>
            <a:endParaRPr lang="fr-F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 Points communs dans les différentes définitions de “substances émergentes”</a:t>
            </a:r>
          </a:p>
          <a:p>
            <a:r>
              <a:rPr lang="fr-FR" sz="1200" dirty="0"/>
              <a:t>- suspectées d’effets néfastes à des niveaux de concentrations existants dans l’environnement</a:t>
            </a:r>
          </a:p>
          <a:p>
            <a:r>
              <a:rPr lang="fr-FR" sz="1200" dirty="0"/>
              <a:t>- effets non suffisamment connus ou encore peu étudiés</a:t>
            </a:r>
          </a:p>
          <a:p>
            <a:r>
              <a:rPr lang="fr-FR" sz="1200" dirty="0"/>
              <a:t>- émissions dans l’environnement non réglementées</a:t>
            </a:r>
          </a:p>
          <a:p>
            <a:r>
              <a:rPr lang="fr-FR" sz="1200" dirty="0"/>
              <a:t>- non surveillées en routine dans les matrices environnementales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  <a:p>
            <a:pPr marL="0" indent="0">
              <a:buFontTx/>
              <a:buNone/>
            </a:pPr>
            <a:endParaRPr lang="fr-F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A75E7-B8E4-412B-8B1A-2494258D9DC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66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A75E7-B8E4-412B-8B1A-2494258D9DC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775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A75E7-B8E4-412B-8B1A-2494258D9DC1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21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A75E7-B8E4-412B-8B1A-2494258D9DC1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525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-5" charset="-128"/>
            </a:endParaRPr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8911A386-FBC1-49EA-8A4C-73C98687E880}" type="slidenum">
              <a:rPr lang="fr-FR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EAB30-F8B1-4401-BBB4-23E2B276C7FC}" type="datetimeFigureOut">
              <a:rPr lang="fr-FR" smtClean="0"/>
              <a:pPr/>
              <a:t>26/11/2021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78DF4-22F4-42AF-BA50-DCB5278BEC5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2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gif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3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411" name="logo-couleur-horizontal-transparent.png" descr="/Users/scraveir/Documents/Fichiers/Travaux en cours/logo UPPA/groupe de travail 2014/logo définitif 1/logos génériques/png/logo générique transparent/logo-couleur-horizontal-transparen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0100" y="465138"/>
            <a:ext cx="2463800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ZoneTexte 7"/>
          <p:cNvSpPr txBox="1">
            <a:spLocks noChangeArrowheads="1"/>
          </p:cNvSpPr>
          <p:nvPr/>
        </p:nvSpPr>
        <p:spPr bwMode="auto">
          <a:xfrm>
            <a:off x="855663" y="2119496"/>
            <a:ext cx="746283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4400" b="1" dirty="0">
                <a:solidFill>
                  <a:srgbClr val="2896C8"/>
                </a:solidFill>
                <a:latin typeface="Calibri" pitchFamily="34" charset="0"/>
              </a:rPr>
              <a:t>MICROPOLIT</a:t>
            </a:r>
          </a:p>
          <a:p>
            <a:pPr algn="ctr"/>
            <a:r>
              <a:rPr lang="fr-FR" sz="4400" b="1" dirty="0">
                <a:solidFill>
                  <a:srgbClr val="A8B600"/>
                </a:solidFill>
                <a:latin typeface="Calibri" pitchFamily="34" charset="0"/>
              </a:rPr>
              <a:t> « ETAT ET EVOLUTION DE LA QUALITE DU MILIEU LITTORAL SUD AQUITAIN »</a:t>
            </a:r>
          </a:p>
        </p:txBody>
      </p:sp>
      <p:sp>
        <p:nvSpPr>
          <p:cNvPr id="23554" name="AutoShape 2" descr="Résultat de recherche d'images pour &quot;europe drapeau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56" name="AutoShape 4" descr="Résultat de recherche d'images pour &quot;europe drapeau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Image 13" descr="C:\Users\monperru\AppData\Local\Temp\Logo_Micropoli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pic>
        <p:nvPicPr>
          <p:cNvPr id="17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6" descr="Résultat de recherche d'images pour &quot;estuaire adour&quot;"/>
          <p:cNvSpPr>
            <a:spLocks noChangeAspect="1" noChangeArrowheads="1"/>
          </p:cNvSpPr>
          <p:nvPr/>
        </p:nvSpPr>
        <p:spPr bwMode="auto">
          <a:xfrm>
            <a:off x="155575" y="748904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AutoShape 12" descr="Résultat de recherche d'images pour &quot;gouf de capbreton&quot;"/>
          <p:cNvSpPr>
            <a:spLocks noChangeAspect="1" noChangeArrowheads="1"/>
          </p:cNvSpPr>
          <p:nvPr/>
        </p:nvSpPr>
        <p:spPr bwMode="auto">
          <a:xfrm>
            <a:off x="155575" y="748904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AutoShape 16" descr="Résultat de recherche d'images pour &quot;gouf de capbreton&quot;"/>
          <p:cNvSpPr>
            <a:spLocks noChangeAspect="1" noChangeArrowheads="1"/>
          </p:cNvSpPr>
          <p:nvPr/>
        </p:nvSpPr>
        <p:spPr bwMode="auto">
          <a:xfrm>
            <a:off x="155575" y="748904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49414" y="1302411"/>
            <a:ext cx="8496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b="1" dirty="0">
                <a:ea typeface="ＭＳ Ｐゴシック" pitchFamily="34" charset="-128"/>
              </a:rPr>
              <a:t> Pour </a:t>
            </a:r>
            <a:r>
              <a:rPr lang="en-US" b="1" dirty="0" err="1">
                <a:ea typeface="ＭＳ Ｐゴシック" pitchFamily="34" charset="-128"/>
              </a:rPr>
              <a:t>résumer</a:t>
            </a:r>
            <a:r>
              <a:rPr lang="en-US" b="1" dirty="0">
                <a:ea typeface="ＭＳ Ｐゴシック" pitchFamily="34" charset="-128"/>
              </a:rPr>
              <a:t>… des </a:t>
            </a:r>
            <a:r>
              <a:rPr lang="en-US" b="1" dirty="0" err="1">
                <a:ea typeface="ＭＳ Ｐゴシック" pitchFamily="34" charset="-128"/>
              </a:rPr>
              <a:t>verrous</a:t>
            </a:r>
            <a:r>
              <a:rPr lang="en-US" b="1" dirty="0">
                <a:ea typeface="ＭＳ Ｐゴシック" pitchFamily="34" charset="-128"/>
              </a:rPr>
              <a:t> </a:t>
            </a:r>
            <a:r>
              <a:rPr lang="en-US" b="1" dirty="0" err="1">
                <a:ea typeface="ＭＳ Ｐゴシック" pitchFamily="34" charset="-128"/>
              </a:rPr>
              <a:t>scientifiques</a:t>
            </a:r>
            <a:r>
              <a:rPr lang="en-US" b="1" dirty="0">
                <a:ea typeface="ＭＳ Ｐゴシック" pitchFamily="34" charset="-128"/>
              </a:rPr>
              <a:t> et techniques </a:t>
            </a:r>
            <a:r>
              <a:rPr lang="en-US" b="1" dirty="0" err="1">
                <a:ea typeface="ＭＳ Ｐゴシック" pitchFamily="34" charset="-128"/>
              </a:rPr>
              <a:t>identifiés</a:t>
            </a:r>
            <a:endParaRPr lang="en-US" b="1" dirty="0">
              <a:ea typeface="ＭＳ Ｐゴシック" pitchFamily="34" charset="-128"/>
            </a:endParaRPr>
          </a:p>
          <a:p>
            <a:pPr eaLnBrk="0" hangingPunct="0"/>
            <a:r>
              <a:rPr lang="en-US" b="1" dirty="0">
                <a:ea typeface="ＭＳ Ｐゴシック" pitchFamily="34" charset="-128"/>
              </a:rPr>
              <a:t>			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468969" y="1760352"/>
            <a:ext cx="80645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fr-FR" sz="1600" dirty="0"/>
              <a:t>Des </a:t>
            </a:r>
            <a:r>
              <a:rPr lang="fr-FR" sz="1600" b="1" dirty="0"/>
              <a:t>contraintes analytiques </a:t>
            </a:r>
            <a:r>
              <a:rPr lang="fr-FR" sz="1600" dirty="0"/>
              <a:t>liées aux faibles concentrations rencontrées et à la très grande variété des molécules rejetées et de leurs métabolites</a:t>
            </a:r>
          </a:p>
          <a:p>
            <a:endParaRPr lang="fr-FR" sz="800" dirty="0"/>
          </a:p>
          <a:p>
            <a:pPr>
              <a:buFontTx/>
              <a:buChar char="-"/>
            </a:pPr>
            <a:r>
              <a:rPr lang="fr-FR" sz="1600" dirty="0"/>
              <a:t> La compréhension des </a:t>
            </a:r>
            <a:r>
              <a:rPr lang="fr-FR" sz="1600" b="1" dirty="0"/>
              <a:t>mécanismes d’élimination et/ou de persistance </a:t>
            </a:r>
            <a:r>
              <a:rPr lang="fr-FR" sz="1600" dirty="0"/>
              <a:t>de ces molécules au cours des filières de traitement des eaux et dans le milieu</a:t>
            </a:r>
          </a:p>
          <a:p>
            <a:endParaRPr lang="fr-FR" sz="800" dirty="0"/>
          </a:p>
          <a:p>
            <a:pPr>
              <a:buFontTx/>
              <a:buChar char="-"/>
            </a:pPr>
            <a:r>
              <a:rPr lang="fr-FR" sz="1600" dirty="0"/>
              <a:t> L’évaluation de </a:t>
            </a:r>
            <a:r>
              <a:rPr lang="fr-FR" sz="1600" b="1" dirty="0"/>
              <a:t>leur toxicité et de leur impact </a:t>
            </a:r>
            <a:r>
              <a:rPr lang="fr-FR" sz="1600" dirty="0"/>
              <a:t>sur l’environnement et les organismes</a:t>
            </a:r>
          </a:p>
          <a:p>
            <a:endParaRPr lang="fr-FR" sz="1600" dirty="0"/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107504" y="3635732"/>
            <a:ext cx="8496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fr-FR" b="1" dirty="0"/>
              <a:t> Alors, comment s’y prendre?</a:t>
            </a: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467816" y="4026550"/>
            <a:ext cx="784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/>
              <a:t>- Prioriser et cibler les familles de molécules</a:t>
            </a: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467544" y="4365105"/>
            <a:ext cx="6337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/>
              <a:t>- Développer des méthodes d’analyse performantes en optimisant les étapes d’extraction, de </a:t>
            </a:r>
            <a:r>
              <a:rPr lang="fr-FR" sz="1600" dirty="0" err="1"/>
              <a:t>préconcentration</a:t>
            </a:r>
            <a:r>
              <a:rPr lang="fr-FR" sz="1600" dirty="0"/>
              <a:t> et de détection</a:t>
            </a: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467545" y="4962654"/>
            <a:ext cx="6480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/>
              <a:t>- Améliorer les connaissances en terme de source, de réactivité et d’impact</a:t>
            </a:r>
          </a:p>
        </p:txBody>
      </p:sp>
      <p:pic>
        <p:nvPicPr>
          <p:cNvPr id="34" name="Picture 11" descr="https://encrypted-tbn1.google.com/images?q=tbn:ANd9GcS-NsL37uAKOVerFDiY4lqft6plZBIzn9JPkqg9MsGIk9YEMiq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9" y="4365104"/>
            <a:ext cx="1619673" cy="10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3" descr="https://encrypted-tbn3.google.com/images?q=tbn:ANd9GcR3d1Sz5Vr3xzxcEHd7pUxkwOhZ2tmFNel7bWMRxSEM_EHj8eaoK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3573016"/>
            <a:ext cx="154766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0834" y="0"/>
            <a:ext cx="9144000" cy="1052736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374204" y="19548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 micropolluants : que faire?</a:t>
            </a:r>
          </a:p>
        </p:txBody>
      </p:sp>
      <p:sp>
        <p:nvSpPr>
          <p:cNvPr id="21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pic>
        <p:nvPicPr>
          <p:cNvPr id="36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 36" descr="C:\Users\monperru\AppData\Local\Temp\Logo_Micropoli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4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sp>
        <p:nvSpPr>
          <p:cNvPr id="6" name="ZoneTexte 8"/>
          <p:cNvSpPr txBox="1">
            <a:spLocks noChangeArrowheads="1"/>
          </p:cNvSpPr>
          <p:nvPr/>
        </p:nvSpPr>
        <p:spPr bwMode="auto">
          <a:xfrm>
            <a:off x="-252536" y="1052736"/>
            <a:ext cx="5965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2896C8"/>
                </a:solidFill>
                <a:latin typeface="Calibri" pitchFamily="34" charset="0"/>
              </a:rPr>
              <a:t>Organisation des recherches</a:t>
            </a:r>
          </a:p>
          <a:p>
            <a:pPr algn="ctr"/>
            <a:endParaRPr lang="fr-FR" sz="2400" dirty="0">
              <a:latin typeface="Calibri" pitchFamily="34" charset="0"/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>
          <a:xfrm>
            <a:off x="395536" y="2276872"/>
            <a:ext cx="1764704" cy="576064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ACTION 1: bilan des connaissances sur la qualité chimique/biodiversité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Titre 1"/>
          <p:cNvSpPr txBox="1">
            <a:spLocks/>
          </p:cNvSpPr>
          <p:nvPr/>
        </p:nvSpPr>
        <p:spPr>
          <a:xfrm>
            <a:off x="1043608" y="3717032"/>
            <a:ext cx="3022104" cy="936104"/>
          </a:xfrm>
          <a:prstGeom prst="rect">
            <a:avLst/>
          </a:prstGeom>
          <a:solidFill>
            <a:srgbClr val="2896C8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ACTION 2: Amélioration des connaissances sur les </a:t>
            </a:r>
            <a:r>
              <a:rPr lang="fr-FR" sz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sources, la réactivité et les impacts des micropolluants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" name="Titre 1"/>
          <p:cNvSpPr txBox="1">
            <a:spLocks/>
          </p:cNvSpPr>
          <p:nvPr/>
        </p:nvSpPr>
        <p:spPr>
          <a:xfrm>
            <a:off x="2915816" y="2276872"/>
            <a:ext cx="2049488" cy="648072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ACTION 3: </a:t>
            </a:r>
            <a:r>
              <a:rPr lang="fr-FR" sz="1200" dirty="0">
                <a:solidFill>
                  <a:schemeClr val="bg1"/>
                </a:solidFill>
              </a:rPr>
              <a:t>Mise en place de systèmes d’observation et lien avec les systèmes déjà existants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0" name="Ellipse 59"/>
          <p:cNvSpPr/>
          <p:nvPr/>
        </p:nvSpPr>
        <p:spPr>
          <a:xfrm>
            <a:off x="323528" y="3140968"/>
            <a:ext cx="19087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Sites ateliers</a:t>
            </a:r>
          </a:p>
        </p:txBody>
      </p:sp>
      <p:sp>
        <p:nvSpPr>
          <p:cNvPr id="61" name="Titre 1"/>
          <p:cNvSpPr txBox="1">
            <a:spLocks/>
          </p:cNvSpPr>
          <p:nvPr/>
        </p:nvSpPr>
        <p:spPr>
          <a:xfrm>
            <a:off x="323528" y="4725144"/>
            <a:ext cx="1872208" cy="648071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ACTION 4: </a:t>
            </a:r>
            <a:r>
              <a:rPr lang="fr-FR" sz="1200" dirty="0">
                <a:solidFill>
                  <a:schemeClr val="bg1"/>
                </a:solidFill>
              </a:rPr>
              <a:t>Modélisation de la dispersion et simulation de l’évolution et des impacts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" name="Titre 1"/>
          <p:cNvSpPr txBox="1">
            <a:spLocks/>
          </p:cNvSpPr>
          <p:nvPr/>
        </p:nvSpPr>
        <p:spPr>
          <a:xfrm>
            <a:off x="2736304" y="4725144"/>
            <a:ext cx="1979712" cy="64807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ACTION 5: Réduction des sources traitement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versus épuration naturelle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2880320" y="3140968"/>
            <a:ext cx="20517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Outils méthodologiques</a:t>
            </a:r>
          </a:p>
        </p:txBody>
      </p:sp>
      <p:sp>
        <p:nvSpPr>
          <p:cNvPr id="65" name="Titre 1"/>
          <p:cNvSpPr txBox="1">
            <a:spLocks/>
          </p:cNvSpPr>
          <p:nvPr/>
        </p:nvSpPr>
        <p:spPr>
          <a:xfrm>
            <a:off x="1296144" y="1772816"/>
            <a:ext cx="2662064" cy="50405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200" dirty="0"/>
              <a:t>ACTION 0 : Coordination animation et gestion du programme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7" name="Flèche courbée vers la droite 66"/>
          <p:cNvSpPr/>
          <p:nvPr/>
        </p:nvSpPr>
        <p:spPr>
          <a:xfrm>
            <a:off x="107504" y="3068960"/>
            <a:ext cx="504056" cy="1368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8" name="Flèche courbée vers la droite 67"/>
          <p:cNvSpPr/>
          <p:nvPr/>
        </p:nvSpPr>
        <p:spPr>
          <a:xfrm flipH="1">
            <a:off x="4716016" y="3068960"/>
            <a:ext cx="504056" cy="1368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5568" y="1556792"/>
            <a:ext cx="3888432" cy="428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pic>
        <p:nvPicPr>
          <p:cNvPr id="18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C:\Users\monperru\AppData\Local\Temp\Logo_Micropoli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8"/>
          <p:cNvSpPr txBox="1">
            <a:spLocks noChangeArrowheads="1"/>
          </p:cNvSpPr>
          <p:nvPr/>
        </p:nvSpPr>
        <p:spPr bwMode="auto">
          <a:xfrm>
            <a:off x="4139952" y="1013827"/>
            <a:ext cx="5965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2896C8"/>
                </a:solidFill>
                <a:latin typeface="Calibri" pitchFamily="34" charset="0"/>
              </a:rPr>
              <a:t>Sites ateliers</a:t>
            </a:r>
          </a:p>
          <a:p>
            <a:pPr algn="ctr"/>
            <a:endParaRPr lang="fr-FR" sz="2400" dirty="0"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475656" y="2606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PROGRAMME DE RECHERCHE MICROPOLIT</a:t>
            </a:r>
          </a:p>
        </p:txBody>
      </p:sp>
    </p:spTree>
    <p:extLst>
      <p:ext uri="{BB962C8B-B14F-4D97-AF65-F5344CB8AC3E}">
        <p14:creationId xmlns:p14="http://schemas.microsoft.com/office/powerpoint/2010/main" val="2317930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9" name="ZoneTexte 8"/>
          <p:cNvSpPr txBox="1">
            <a:spLocks noChangeArrowheads="1"/>
          </p:cNvSpPr>
          <p:nvPr/>
        </p:nvSpPr>
        <p:spPr bwMode="auto">
          <a:xfrm>
            <a:off x="334963" y="260350"/>
            <a:ext cx="88090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: amélioration des connaissances sur les sources, la réactivité et les impacts des micropolluants</a:t>
            </a:r>
          </a:p>
          <a:p>
            <a:r>
              <a:rPr lang="fr-FR" sz="1400" b="1" dirty="0">
                <a:solidFill>
                  <a:schemeClr val="bg1"/>
                </a:solidFill>
                <a:latin typeface="Calibri" pitchFamily="34" charset="0"/>
              </a:rPr>
              <a:t>Coordination N. </a:t>
            </a:r>
            <a:r>
              <a:rPr lang="fr-FR" sz="1400" b="1" dirty="0" err="1">
                <a:solidFill>
                  <a:schemeClr val="bg1"/>
                </a:solidFill>
                <a:latin typeface="Calibri" pitchFamily="34" charset="0"/>
              </a:rPr>
              <a:t>Caill</a:t>
            </a:r>
            <a:r>
              <a:rPr lang="fr-FR" sz="1400" b="1" dirty="0">
                <a:solidFill>
                  <a:schemeClr val="bg1"/>
                </a:solidFill>
                <a:latin typeface="Calibri" pitchFamily="34" charset="0"/>
              </a:rPr>
              <a:t> Milly, M. </a:t>
            </a:r>
            <a:r>
              <a:rPr lang="fr-FR" sz="1400" b="1" dirty="0" err="1">
                <a:solidFill>
                  <a:schemeClr val="bg1"/>
                </a:solidFill>
                <a:latin typeface="Calibri" pitchFamily="34" charset="0"/>
              </a:rPr>
              <a:t>Monperrus</a:t>
            </a:r>
            <a:endParaRPr lang="fr-FR" sz="14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51520" y="1844824"/>
            <a:ext cx="482453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Evaluer les sources  et les flux arrivant dans le milieu côtier récepteur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métaux, </a:t>
            </a:r>
            <a:r>
              <a:rPr kumimoji="0" lang="fr-F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organométaux</a:t>
            </a: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PCB, HAP, muscs synthétiques, </a:t>
            </a:r>
            <a:r>
              <a:rPr kumimoji="0" lang="fr-F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alkylphénols</a:t>
            </a: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fr-F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perfluoroalkylés</a:t>
            </a: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pesticides…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Connaître les processus contrôlant la réactivité de ces micropolluants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Produits de transformation, de dégradation biotiques et abiotiques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1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16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valuer l’impact en terme de bioaccumulation </a:t>
            </a: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 des organismes </a:t>
            </a:r>
            <a:r>
              <a:rPr kumimoji="0" lang="fr-F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bioindicateurs</a:t>
            </a: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et des ressources halieutiques (amphihalines, marines) à différentes échelles trophiques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sz="1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16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valuer l’impact sur</a:t>
            </a:r>
            <a:r>
              <a:rPr kumimoji="0" lang="fr-FR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biodiversité des populations côtières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1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16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valuer l’impact sur</a:t>
            </a:r>
            <a:r>
              <a:rPr kumimoji="0" lang="fr-FR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</a:t>
            </a:r>
            <a:r>
              <a:rPr kumimoji="0" lang="fr-FR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comportement d’espèces migratoires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96136" y="162880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sites ateliers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92080" y="23488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Zone rocheuse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292080" y="386104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Estuaire de l’Adour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64088" y="55892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Gouf de Capbreton</a:t>
            </a:r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8323" y="2060848"/>
            <a:ext cx="2115677" cy="145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Résultat de recherche d'images pour &quot;estuaire adour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501008"/>
            <a:ext cx="2036458" cy="1656183"/>
          </a:xfrm>
          <a:prstGeom prst="rect">
            <a:avLst/>
          </a:prstGeom>
          <a:noFill/>
        </p:spPr>
      </p:pic>
      <p:pic>
        <p:nvPicPr>
          <p:cNvPr id="46084" name="Picture 4" descr="Résultat de recherche d'images pour &quot;gouf capbreton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5229200"/>
            <a:ext cx="2041748" cy="1296144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79512" y="1412776"/>
            <a:ext cx="1086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b="1" dirty="0">
                <a:solidFill>
                  <a:srgbClr val="87888A"/>
                </a:solidFill>
                <a:latin typeface="Calibri" pitchFamily="34" charset="0"/>
              </a:rPr>
              <a:t>Objectifs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717748" y="982631"/>
            <a:ext cx="7886700" cy="750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latin typeface="Calibri" charset="0"/>
              </a:rPr>
              <a:t>Dynamique des micropolluants et des communautés microbiennes</a:t>
            </a: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alibri" charset="0"/>
              </a:rPr>
              <a:t>Thèse de Sandrine </a:t>
            </a:r>
            <a:r>
              <a:rPr lang="fr-FR" sz="2000" b="1" dirty="0" err="1">
                <a:solidFill>
                  <a:schemeClr val="accent1"/>
                </a:solidFill>
                <a:latin typeface="Calibri" charset="0"/>
              </a:rPr>
              <a:t>Veloso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47" y="3488228"/>
            <a:ext cx="2478801" cy="18591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7115" r="4280" b="12398"/>
          <a:stretch/>
        </p:blipFill>
        <p:spPr>
          <a:xfrm>
            <a:off x="868466" y="1993781"/>
            <a:ext cx="5188562" cy="324820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61194" y="5326379"/>
            <a:ext cx="2309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2BDBDB"/>
                </a:solidFill>
              </a:rPr>
              <a:t>Amont</a:t>
            </a:r>
            <a:r>
              <a:rPr lang="fr-FR" sz="1400" dirty="0"/>
              <a:t>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Zone de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Urt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Lahonce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(Adour) </a:t>
            </a:r>
          </a:p>
          <a:p>
            <a:pPr algn="ctr"/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Zone de Ustaritz (Nive)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327557" y="5354632"/>
            <a:ext cx="2309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9033B2"/>
                </a:solidFill>
              </a:rPr>
              <a:t>Zone urbaine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Zone urbain de Bayonne/Anglet</a:t>
            </a:r>
          </a:p>
          <a:p>
            <a:pPr algn="ctr"/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Analyse des eaux des berges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74870" y="5354632"/>
            <a:ext cx="2309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Aval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 Du pont du saint esprit (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bayonne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à l’embouchure</a:t>
            </a:r>
          </a:p>
          <a:p>
            <a:pPr algn="ctr"/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Analyse des eaux du chenal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25112" y="3921932"/>
            <a:ext cx="1373408" cy="78486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Amont</a:t>
            </a:r>
          </a:p>
          <a:p>
            <a:r>
              <a:rPr lang="fr-FR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Zone urbaine Aval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/>
          <a:srcRect l="19032" t="38333" r="78387" b="38704"/>
          <a:stretch/>
        </p:blipFill>
        <p:spPr>
          <a:xfrm>
            <a:off x="3926070" y="3955747"/>
            <a:ext cx="260845" cy="6953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5" name="Image 14" descr="C:\Users\monperru\AppData\Local\Temp\Logo_Micropoli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Image associé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904052"/>
            <a:ext cx="2520280" cy="1680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5" name="Image 14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7115" r="4280" b="12398"/>
          <a:stretch/>
        </p:blipFill>
        <p:spPr>
          <a:xfrm>
            <a:off x="107504" y="1124744"/>
            <a:ext cx="5188562" cy="32482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64150" y="3052895"/>
            <a:ext cx="1373408" cy="78486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Amont</a:t>
            </a:r>
          </a:p>
          <a:p>
            <a:r>
              <a:rPr lang="fr-FR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Zone urbaine Aval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print"/>
          <a:srcRect l="19032" t="38333" r="78387" b="38704"/>
          <a:stretch/>
        </p:blipFill>
        <p:spPr>
          <a:xfrm>
            <a:off x="3165108" y="3086710"/>
            <a:ext cx="260845" cy="6953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686" y="3660495"/>
            <a:ext cx="4564352" cy="27928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32040" y="14091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2BDBDB"/>
                </a:solidFill>
              </a:rPr>
              <a:t>Stations Amont</a:t>
            </a:r>
            <a:r>
              <a:rPr lang="fr-FR" b="1" dirty="0"/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Zone de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Lahonce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(Adour) </a:t>
            </a:r>
          </a:p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Zone de Ustaritz (Nive)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4680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5" name="Image 14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7115" r="4280" b="12398"/>
          <a:stretch/>
        </p:blipFill>
        <p:spPr>
          <a:xfrm>
            <a:off x="179512" y="1090900"/>
            <a:ext cx="5188562" cy="32482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64150" y="2951896"/>
            <a:ext cx="1373408" cy="78486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Amont</a:t>
            </a:r>
          </a:p>
          <a:p>
            <a:r>
              <a:rPr lang="fr-FR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Zone urbaine Aval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print"/>
          <a:srcRect l="19032" t="38333" r="78387" b="38704"/>
          <a:stretch/>
        </p:blipFill>
        <p:spPr>
          <a:xfrm>
            <a:off x="3165108" y="2985711"/>
            <a:ext cx="260845" cy="69532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3212976"/>
            <a:ext cx="7696180" cy="34678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8144" y="1484784"/>
            <a:ext cx="2655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9033B2"/>
                </a:solidFill>
              </a:rPr>
              <a:t>Stations zone urbaine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Zone urbaine de Bayonne/Anglet</a:t>
            </a:r>
          </a:p>
        </p:txBody>
      </p:sp>
    </p:spTree>
    <p:extLst>
      <p:ext uri="{BB962C8B-B14F-4D97-AF65-F5344CB8AC3E}">
        <p14:creationId xmlns:p14="http://schemas.microsoft.com/office/powerpoint/2010/main" val="322757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5" name="Image 14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7115" r="4280" b="12398"/>
          <a:stretch/>
        </p:blipFill>
        <p:spPr>
          <a:xfrm>
            <a:off x="249296" y="1484784"/>
            <a:ext cx="5188562" cy="32482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46906" y="3436227"/>
            <a:ext cx="1373408" cy="78486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Amont</a:t>
            </a:r>
          </a:p>
          <a:p>
            <a:r>
              <a:rPr lang="fr-FR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Zone urbaine Aval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print"/>
          <a:srcRect l="19032" t="38333" r="78387" b="38704"/>
          <a:stretch/>
        </p:blipFill>
        <p:spPr>
          <a:xfrm>
            <a:off x="3347864" y="3470042"/>
            <a:ext cx="260845" cy="6953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66426" y="1556792"/>
            <a:ext cx="3236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Stations Aval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 Du pont du saint esprit (Bayonne) à l’embouchure</a:t>
            </a:r>
          </a:p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Analyse des eaux du chenal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94" y="3645024"/>
            <a:ext cx="3487206" cy="2615403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0162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5" name="Image 14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E1EDD2-4AFA-9C4C-8AA1-7FADEB9B3945}"/>
              </a:ext>
            </a:extLst>
          </p:cNvPr>
          <p:cNvSpPr/>
          <p:nvPr/>
        </p:nvSpPr>
        <p:spPr>
          <a:xfrm>
            <a:off x="449629" y="1131094"/>
            <a:ext cx="246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b="1" dirty="0"/>
              <a:t>Distribution saisonnière</a:t>
            </a:r>
          </a:p>
        </p:txBody>
      </p:sp>
      <p:pic>
        <p:nvPicPr>
          <p:cNvPr id="18" name="Graphique 37">
            <a:extLst>
              <a:ext uri="{FF2B5EF4-FFF2-40B4-BE49-F238E27FC236}">
                <a16:creationId xmlns:a16="http://schemas.microsoft.com/office/drawing/2014/main" id="{307A8E0C-3305-7F48-A234-A2D48DC1C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490" t="39895" b="35646"/>
          <a:stretch/>
        </p:blipFill>
        <p:spPr>
          <a:xfrm>
            <a:off x="1999337" y="2369454"/>
            <a:ext cx="1226094" cy="1004214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B6CDCA39-775A-9349-8433-231A40AEFDC2}"/>
              </a:ext>
            </a:extLst>
          </p:cNvPr>
          <p:cNvGrpSpPr/>
          <p:nvPr/>
        </p:nvGrpSpPr>
        <p:grpSpPr>
          <a:xfrm>
            <a:off x="3727789" y="1188033"/>
            <a:ext cx="4966582" cy="1992905"/>
            <a:chOff x="1679779" y="3555537"/>
            <a:chExt cx="6611975" cy="3109950"/>
          </a:xfrm>
        </p:grpSpPr>
        <p:pic>
          <p:nvPicPr>
            <p:cNvPr id="20" name="Graphique 39">
              <a:extLst>
                <a:ext uri="{FF2B5EF4-FFF2-40B4-BE49-F238E27FC236}">
                  <a16:creationId xmlns:a16="http://schemas.microsoft.com/office/drawing/2014/main" id="{154E0E72-B753-414B-8116-D2CFB11A2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1" r="13433" b="3693"/>
            <a:stretch/>
          </p:blipFill>
          <p:spPr>
            <a:xfrm>
              <a:off x="2324163" y="3634442"/>
              <a:ext cx="5967591" cy="278118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A9C8E3-6B92-5F4A-86FA-4E5E6DF18E47}"/>
                </a:ext>
              </a:extLst>
            </p:cNvPr>
            <p:cNvSpPr/>
            <p:nvPr/>
          </p:nvSpPr>
          <p:spPr>
            <a:xfrm>
              <a:off x="2321479" y="4135441"/>
              <a:ext cx="285645" cy="2199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08A56F3-D276-DC41-B663-B61FED8C53AA}"/>
                </a:ext>
              </a:extLst>
            </p:cNvPr>
            <p:cNvSpPr/>
            <p:nvPr/>
          </p:nvSpPr>
          <p:spPr>
            <a:xfrm>
              <a:off x="2467060" y="3725948"/>
              <a:ext cx="215900" cy="234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6250D8B-84FB-5446-B562-8D758C52A549}"/>
                </a:ext>
              </a:extLst>
            </p:cNvPr>
            <p:cNvGrpSpPr/>
            <p:nvPr/>
          </p:nvGrpSpPr>
          <p:grpSpPr>
            <a:xfrm>
              <a:off x="2636876" y="3669919"/>
              <a:ext cx="5555410" cy="295654"/>
              <a:chOff x="2414466" y="3809401"/>
              <a:chExt cx="5555410" cy="295654"/>
            </a:xfrm>
          </p:grpSpPr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ED6EA34-47DD-D34C-98E8-FD8B5730FA8C}"/>
                  </a:ext>
                </a:extLst>
              </p:cNvPr>
              <p:cNvSpPr txBox="1"/>
              <p:nvPr/>
            </p:nvSpPr>
            <p:spPr>
              <a:xfrm>
                <a:off x="4277938" y="3812667"/>
                <a:ext cx="1825200" cy="29238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fr-FR" sz="1300" spc="100" dirty="0"/>
                  <a:t>Été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36AF092-04F5-E14D-AB9B-9C23F7F8CB18}"/>
                  </a:ext>
                </a:extLst>
              </p:cNvPr>
              <p:cNvSpPr txBox="1"/>
              <p:nvPr/>
            </p:nvSpPr>
            <p:spPr>
              <a:xfrm>
                <a:off x="6144676" y="3809401"/>
                <a:ext cx="1825200" cy="29238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fr-FR" sz="1300" spc="100" dirty="0"/>
                  <a:t>Hiver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C132FC5-317F-7543-A47F-489540DB3E80}"/>
                  </a:ext>
                </a:extLst>
              </p:cNvPr>
              <p:cNvSpPr txBox="1"/>
              <p:nvPr/>
            </p:nvSpPr>
            <p:spPr>
              <a:xfrm>
                <a:off x="2414466" y="3812668"/>
                <a:ext cx="1825200" cy="2923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fr-FR" sz="1300" spc="100" dirty="0"/>
                  <a:t>Printemps</a:t>
                </a:r>
              </a:p>
            </p:txBody>
          </p:sp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53FCE0B-EA09-7F47-890C-0836E4DF2D23}"/>
                </a:ext>
              </a:extLst>
            </p:cNvPr>
            <p:cNvSpPr txBox="1"/>
            <p:nvPr/>
          </p:nvSpPr>
          <p:spPr>
            <a:xfrm>
              <a:off x="2294213" y="5611490"/>
              <a:ext cx="285646" cy="276999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/>
              <a:r>
                <a:rPr lang="fr-FR" sz="1200" dirty="0"/>
                <a:t>5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6267FF9-FD65-CB4D-B3A8-0659DAB670B2}"/>
                </a:ext>
              </a:extLst>
            </p:cNvPr>
            <p:cNvSpPr txBox="1"/>
            <p:nvPr/>
          </p:nvSpPr>
          <p:spPr>
            <a:xfrm>
              <a:off x="2225460" y="5137524"/>
              <a:ext cx="354399" cy="43226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/>
              <a:r>
                <a:rPr lang="fr-FR" sz="1200" dirty="0"/>
                <a:t>10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BF86176-9181-0540-832F-5321A3468F6B}"/>
                </a:ext>
              </a:extLst>
            </p:cNvPr>
            <p:cNvSpPr txBox="1"/>
            <p:nvPr/>
          </p:nvSpPr>
          <p:spPr>
            <a:xfrm>
              <a:off x="2235836" y="4663681"/>
              <a:ext cx="344023" cy="43226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/>
              <a:r>
                <a:rPr lang="fr-FR" sz="1200" dirty="0"/>
                <a:t>15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AB8BD33-E044-8949-865D-581782AB068A}"/>
                </a:ext>
              </a:extLst>
            </p:cNvPr>
            <p:cNvSpPr txBox="1"/>
            <p:nvPr/>
          </p:nvSpPr>
          <p:spPr>
            <a:xfrm>
              <a:off x="2235836" y="4191046"/>
              <a:ext cx="344023" cy="43226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/>
              <a:r>
                <a:rPr lang="fr-FR" sz="1200" dirty="0"/>
                <a:t>20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B04DCC0-BF8F-394B-99FB-8B73113E81FF}"/>
                </a:ext>
              </a:extLst>
            </p:cNvPr>
            <p:cNvSpPr txBox="1"/>
            <p:nvPr/>
          </p:nvSpPr>
          <p:spPr>
            <a:xfrm>
              <a:off x="5136024" y="6342322"/>
              <a:ext cx="191333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500" dirty="0"/>
                <a:t>Site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75C6044-73B0-3949-8967-32EFA831062F}"/>
                </a:ext>
              </a:extLst>
            </p:cNvPr>
            <p:cNvSpPr txBox="1"/>
            <p:nvPr/>
          </p:nvSpPr>
          <p:spPr>
            <a:xfrm rot="16200000">
              <a:off x="630252" y="4605064"/>
              <a:ext cx="242221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dirty="0"/>
                <a:t>Température de l’eau (°C)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B3D13B8-2406-6C4E-90E7-28DA4752B819}"/>
              </a:ext>
            </a:extLst>
          </p:cNvPr>
          <p:cNvSpPr/>
          <p:nvPr/>
        </p:nvSpPr>
        <p:spPr>
          <a:xfrm>
            <a:off x="4251210" y="3225351"/>
            <a:ext cx="4702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202122"/>
                </a:solidFill>
              </a:rPr>
              <a:t>Figure : </a:t>
            </a:r>
            <a:r>
              <a:rPr lang="fr-FR" sz="1200" dirty="0"/>
              <a:t>Evolution de la température de l'eau dans les eaux de l'estuaire de l'Adour au cours de l'échantillonnage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DAD129C-6CAB-7545-BE2D-90D8D068B2DD}"/>
              </a:ext>
            </a:extLst>
          </p:cNvPr>
          <p:cNvSpPr txBox="1"/>
          <p:nvPr/>
        </p:nvSpPr>
        <p:spPr>
          <a:xfrm>
            <a:off x="566307" y="1837858"/>
            <a:ext cx="616055" cy="51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dirty="0"/>
              <a:t>Mai</a:t>
            </a:r>
          </a:p>
          <a:p>
            <a:pPr algn="ctr"/>
            <a:r>
              <a:rPr lang="fr-FR" sz="1050" dirty="0"/>
              <a:t>2017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DBFE604-7E7D-9349-9E25-CE9A1B79A23C}"/>
              </a:ext>
            </a:extLst>
          </p:cNvPr>
          <p:cNvSpPr txBox="1"/>
          <p:nvPr/>
        </p:nvSpPr>
        <p:spPr>
          <a:xfrm>
            <a:off x="1505747" y="1837858"/>
            <a:ext cx="834139" cy="51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dirty="0"/>
              <a:t>Novembre</a:t>
            </a:r>
          </a:p>
          <a:p>
            <a:pPr algn="ctr"/>
            <a:r>
              <a:rPr lang="fr-FR" sz="1050" dirty="0"/>
              <a:t>2017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EB1AE69-A30A-0B41-BA42-941FAE5704E3}"/>
              </a:ext>
            </a:extLst>
          </p:cNvPr>
          <p:cNvSpPr txBox="1"/>
          <p:nvPr/>
        </p:nvSpPr>
        <p:spPr>
          <a:xfrm>
            <a:off x="2519618" y="1842908"/>
            <a:ext cx="772552" cy="51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1050" dirty="0"/>
              <a:t>Février</a:t>
            </a:r>
          </a:p>
          <a:p>
            <a:pPr algn="ctr"/>
            <a:r>
              <a:rPr lang="fr-FR" sz="1050" dirty="0"/>
              <a:t>2018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E09F897-23D6-3A42-A7ED-329C16D38661}"/>
              </a:ext>
            </a:extLst>
          </p:cNvPr>
          <p:cNvGrpSpPr/>
          <p:nvPr/>
        </p:nvGrpSpPr>
        <p:grpSpPr>
          <a:xfrm>
            <a:off x="449629" y="1500416"/>
            <a:ext cx="3202112" cy="852821"/>
            <a:chOff x="144609" y="3425604"/>
            <a:chExt cx="4079582" cy="925797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8BCE4521-C07B-0D43-A1FA-DD3B9C6A5103}"/>
                </a:ext>
              </a:extLst>
            </p:cNvPr>
            <p:cNvGrpSpPr/>
            <p:nvPr/>
          </p:nvGrpSpPr>
          <p:grpSpPr>
            <a:xfrm>
              <a:off x="144609" y="3425604"/>
              <a:ext cx="4079582" cy="542477"/>
              <a:chOff x="398694" y="4269469"/>
              <a:chExt cx="4079582" cy="542477"/>
            </a:xfrm>
          </p:grpSpPr>
          <p:sp>
            <p:nvSpPr>
              <p:cNvPr id="42" name="Flèche vers la droite 203">
                <a:extLst>
                  <a:ext uri="{FF2B5EF4-FFF2-40B4-BE49-F238E27FC236}">
                    <a16:creationId xmlns:a16="http://schemas.microsoft.com/office/drawing/2014/main" id="{B0836B7B-3917-2543-A215-AB20CAA6A5B5}"/>
                  </a:ext>
                </a:extLst>
              </p:cNvPr>
              <p:cNvSpPr/>
              <p:nvPr/>
            </p:nvSpPr>
            <p:spPr>
              <a:xfrm>
                <a:off x="418821" y="4269469"/>
                <a:ext cx="4059455" cy="542477"/>
              </a:xfrm>
              <a:prstGeom prst="rightArrow">
                <a:avLst>
                  <a:gd name="adj1" fmla="val 55714"/>
                  <a:gd name="adj2" fmla="val 92705"/>
                </a:avLst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9EC31F"/>
                  </a:gs>
                </a:gsLst>
                <a:lin ang="0" scaled="1"/>
                <a:tileRect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9A8F70F5-D943-5040-91DF-B2E7F329C230}"/>
                  </a:ext>
                </a:extLst>
              </p:cNvPr>
              <p:cNvSpPr txBox="1"/>
              <p:nvPr/>
            </p:nvSpPr>
            <p:spPr>
              <a:xfrm>
                <a:off x="3122186" y="4386928"/>
                <a:ext cx="774915" cy="300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/>
                  <a:t>HIVER</a:t>
                </a: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573BADCB-A3E6-DE42-BEF6-B2F7445F12DC}"/>
                  </a:ext>
                </a:extLst>
              </p:cNvPr>
              <p:cNvSpPr txBox="1"/>
              <p:nvPr/>
            </p:nvSpPr>
            <p:spPr>
              <a:xfrm>
                <a:off x="2032020" y="4386928"/>
                <a:ext cx="774915" cy="300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/>
                  <a:t>ÉTÉ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4D9EFDEA-6306-7C44-BD2D-24C59B81DA2F}"/>
                  </a:ext>
                </a:extLst>
              </p:cNvPr>
              <p:cNvSpPr txBox="1"/>
              <p:nvPr/>
            </p:nvSpPr>
            <p:spPr>
              <a:xfrm>
                <a:off x="398694" y="4386928"/>
                <a:ext cx="1404342" cy="300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/>
                  <a:t>PRINTEMPS</a:t>
                </a:r>
              </a:p>
            </p:txBody>
          </p:sp>
        </p:grp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70977BB-9366-CE48-AA08-1AF8BEC13CBB}"/>
                </a:ext>
              </a:extLst>
            </p:cNvPr>
            <p:cNvSpPr txBox="1"/>
            <p:nvPr/>
          </p:nvSpPr>
          <p:spPr>
            <a:xfrm>
              <a:off x="293260" y="3791921"/>
              <a:ext cx="784872" cy="5539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1050" dirty="0"/>
                <a:t>Mai</a:t>
              </a:r>
            </a:p>
            <a:p>
              <a:pPr algn="ctr"/>
              <a:r>
                <a:rPr lang="fr-FR" sz="1050" dirty="0"/>
                <a:t>2017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0920B79-4CDF-EA44-B525-E3A090C54548}"/>
                </a:ext>
              </a:extLst>
            </p:cNvPr>
            <p:cNvSpPr txBox="1"/>
            <p:nvPr/>
          </p:nvSpPr>
          <p:spPr>
            <a:xfrm>
              <a:off x="1490133" y="3791921"/>
              <a:ext cx="1062717" cy="5539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1050" dirty="0"/>
                <a:t>Novembre</a:t>
              </a:r>
            </a:p>
            <a:p>
              <a:pPr algn="ctr"/>
              <a:r>
                <a:rPr lang="fr-FR" sz="1050" dirty="0"/>
                <a:t>2017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568C44C-D2FA-4D48-982B-BADBAE10A0CE}"/>
                </a:ext>
              </a:extLst>
            </p:cNvPr>
            <p:cNvSpPr txBox="1"/>
            <p:nvPr/>
          </p:nvSpPr>
          <p:spPr>
            <a:xfrm>
              <a:off x="2781834" y="3797403"/>
              <a:ext cx="984253" cy="5539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1050" dirty="0"/>
                <a:t>Février</a:t>
              </a:r>
            </a:p>
            <a:p>
              <a:pPr algn="ctr"/>
              <a:r>
                <a:rPr lang="fr-FR" sz="1050" dirty="0"/>
                <a:t>2018</a:t>
              </a:r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179512" y="3985222"/>
            <a:ext cx="39211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/>
              <a:t>3 campagnes de prélèvement</a:t>
            </a:r>
            <a:r>
              <a:rPr lang="fr-FR" sz="1600" dirty="0"/>
              <a:t>	</a:t>
            </a:r>
          </a:p>
          <a:p>
            <a:r>
              <a:rPr lang="fr-FR" sz="1600" dirty="0"/>
              <a:t>	</a:t>
            </a:r>
            <a:r>
              <a:rPr lang="fr-FR" sz="1600" b="1" dirty="0">
                <a:solidFill>
                  <a:srgbClr val="FF0000"/>
                </a:solidFill>
              </a:rPr>
              <a:t>Mai </a:t>
            </a:r>
            <a:r>
              <a:rPr lang="fr-FR" sz="1600" dirty="0"/>
              <a:t>: Débit important (fonte des glaces) et températures moyennes</a:t>
            </a:r>
          </a:p>
          <a:p>
            <a:r>
              <a:rPr lang="fr-FR" sz="1600" dirty="0"/>
              <a:t>	</a:t>
            </a:r>
            <a:r>
              <a:rPr lang="fr-FR" sz="1600" b="1" dirty="0">
                <a:solidFill>
                  <a:schemeClr val="accent1"/>
                </a:solidFill>
              </a:rPr>
              <a:t>Septembre</a:t>
            </a:r>
            <a:r>
              <a:rPr lang="fr-FR" sz="1600" dirty="0"/>
              <a:t> : Faible débit (Etiage) et températures hautes</a:t>
            </a:r>
          </a:p>
          <a:p>
            <a:r>
              <a:rPr lang="fr-FR" sz="1600" baseline="-25000" dirty="0"/>
              <a:t>	</a:t>
            </a:r>
            <a:r>
              <a:rPr lang="fr-FR" sz="1600" b="1" dirty="0">
                <a:solidFill>
                  <a:schemeClr val="accent1"/>
                </a:solidFill>
              </a:rPr>
              <a:t>Janvier</a:t>
            </a:r>
            <a:r>
              <a:rPr lang="fr-FR" sz="1600" dirty="0"/>
              <a:t> : Faible température et débit moyen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471" y="3987570"/>
            <a:ext cx="4582981" cy="26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98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38845"/>
            <a:ext cx="4716320" cy="5349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6" name="Image 5" descr="C:\Users\monperru\AppData\Local\Temp\Logo_Micropol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5229200"/>
            <a:ext cx="4352528" cy="1023362"/>
          </a:xfrm>
          <a:prstGeom prst="rect">
            <a:avLst/>
          </a:prstGeom>
        </p:spPr>
      </p:pic>
      <p:pic>
        <p:nvPicPr>
          <p:cNvPr id="8" name="Picture 9" descr="D:\Mes images\sampling ado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7736" y="948608"/>
            <a:ext cx="2016224" cy="1512167"/>
          </a:xfrm>
          <a:prstGeom prst="rect">
            <a:avLst/>
          </a:prstGeom>
          <a:noFill/>
        </p:spPr>
      </p:pic>
      <p:pic>
        <p:nvPicPr>
          <p:cNvPr id="9" name="Picture 21" descr="D:\Mes images\Helene BTS\DSC_0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2596402"/>
            <a:ext cx="2876128" cy="16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IMG_00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4365104"/>
            <a:ext cx="1245792" cy="16599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2409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ntrée manuelle 14"/>
          <p:cNvSpPr/>
          <p:nvPr/>
        </p:nvSpPr>
        <p:spPr>
          <a:xfrm flipH="1">
            <a:off x="0" y="6070600"/>
            <a:ext cx="9144000" cy="78740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8743950" y="6438900"/>
            <a:ext cx="2159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245" name="Espace réservé du numéro de diapositive 20"/>
          <p:cNvSpPr>
            <a:spLocks noGrp="1"/>
          </p:cNvSpPr>
          <p:nvPr>
            <p:ph type="sldNum" sz="quarter" idx="12"/>
          </p:nvPr>
        </p:nvSpPr>
        <p:spPr bwMode="auto">
          <a:xfrm>
            <a:off x="683895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0CD94B-B160-4509-ACBD-019D3E2D27D5}" type="slidenum">
              <a:rPr lang="fr-FR" altLang="fr-FR" sz="9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900"/>
          </a:p>
        </p:txBody>
      </p:sp>
      <p:sp>
        <p:nvSpPr>
          <p:cNvPr id="10246" name="ZoneTexte 8"/>
          <p:cNvSpPr txBox="1">
            <a:spLocks noChangeArrowheads="1"/>
          </p:cNvSpPr>
          <p:nvPr/>
        </p:nvSpPr>
        <p:spPr bwMode="auto">
          <a:xfrm>
            <a:off x="251520" y="242064"/>
            <a:ext cx="871296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2896C8"/>
                </a:solidFill>
              </a:rPr>
              <a:t>140 Micropolluants prioritaires et émergents suivis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dirty="0"/>
          </a:p>
        </p:txBody>
      </p:sp>
      <p:pic>
        <p:nvPicPr>
          <p:cNvPr id="10248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858838"/>
            <a:ext cx="8516937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012160" y="53732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+ 500 molécules en screening non spécifique</a:t>
            </a:r>
          </a:p>
        </p:txBody>
      </p:sp>
      <p:pic>
        <p:nvPicPr>
          <p:cNvPr id="11" name="Image 10" descr="C:\Users\monperru\AppData\Local\Temp\Logo_Micropol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3036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/>
          <p:cNvSpPr/>
          <p:nvPr/>
        </p:nvSpPr>
        <p:spPr>
          <a:xfrm>
            <a:off x="6588224" y="3068960"/>
            <a:ext cx="255577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Picture 2" descr="http://oiseaux-marins.fr/IMG/arton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648" y="5445224"/>
            <a:ext cx="1117364" cy="648072"/>
          </a:xfrm>
          <a:prstGeom prst="rect">
            <a:avLst/>
          </a:prstGeom>
          <a:noFill/>
        </p:spPr>
      </p:pic>
      <p:pic>
        <p:nvPicPr>
          <p:cNvPr id="7" name="Picture 4" descr="http://sibanac.free.fr/images/logo-im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36" y="5589240"/>
            <a:ext cx="957706" cy="504056"/>
          </a:xfrm>
          <a:prstGeom prst="rect">
            <a:avLst/>
          </a:prstGeom>
          <a:noFill/>
        </p:spPr>
      </p:pic>
      <p:pic>
        <p:nvPicPr>
          <p:cNvPr id="8" name="Picture 8" descr="http://www.schmidtocean.org/files/ifremerlogo_lr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9584" y="4653136"/>
            <a:ext cx="957689" cy="587548"/>
          </a:xfrm>
          <a:prstGeom prst="rect">
            <a:avLst/>
          </a:prstGeom>
          <a:noFill/>
        </p:spPr>
      </p:pic>
      <p:pic>
        <p:nvPicPr>
          <p:cNvPr id="9" name="Picture 12" descr="http://www.defense.gouv.fr/var/dicod/storage/images/base-de-medias/images/das/img-reflexion-strategique/logos-partenaires/logo-cnrs/2240417-1-fre-FR/logo-cn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4797152"/>
            <a:ext cx="1296144" cy="612316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84" y="5373216"/>
            <a:ext cx="977278" cy="69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Afficher l'image d'origi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1712" y="4653136"/>
            <a:ext cx="1614389" cy="660686"/>
          </a:xfrm>
          <a:prstGeom prst="rect">
            <a:avLst/>
          </a:prstGeom>
          <a:noFill/>
        </p:spPr>
      </p:pic>
      <p:sp>
        <p:nvSpPr>
          <p:cNvPr id="23554" name="AutoShape 2" descr="Résultat de recherche d'images pour &quot;europe drapeau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56" name="AutoShape 4" descr="Résultat de recherche d'images pour &quot;europe drapeau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561558" y="1619508"/>
            <a:ext cx="4953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2896C8"/>
                </a:solidFill>
                <a:latin typeface="Calibri" pitchFamily="34" charset="0"/>
              </a:rPr>
              <a:t>FINANCEMENTS: Fonds européens FEDER et AEAG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788" y="1268760"/>
            <a:ext cx="5707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2896C8"/>
                </a:solidFill>
                <a:latin typeface="Calibri" pitchFamily="34" charset="0"/>
              </a:rPr>
              <a:t>PERIODE D’EXECUTION Phase 1: octobre 2016 à avril 2020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3808" y="332656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2896C8"/>
                </a:solidFill>
                <a:latin typeface="Calibri" pitchFamily="34" charset="0"/>
              </a:rPr>
              <a:t>MICROPOLIT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6474" y="2132856"/>
            <a:ext cx="20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2896C8"/>
                </a:solidFill>
                <a:latin typeface="Calibri" pitchFamily="34" charset="0"/>
              </a:rPr>
              <a:t>PARTENAIRES UPPA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11560" y="2164794"/>
            <a:ext cx="734481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fr-FR" sz="1600" dirty="0"/>
          </a:p>
          <a:p>
            <a:r>
              <a:rPr lang="fr-FR" sz="1600" dirty="0"/>
              <a:t>IPREM-LCABIE 		chimie analytique et environnementale</a:t>
            </a:r>
          </a:p>
          <a:p>
            <a:r>
              <a:rPr lang="fr-FR" sz="1600" dirty="0"/>
              <a:t>IFREMER-LRHA 		ressources halieutiques</a:t>
            </a:r>
          </a:p>
          <a:p>
            <a:r>
              <a:rPr lang="fr-FR" sz="1600" dirty="0"/>
              <a:t>IPREM-ECP 		réactivité chimique et procédés de traitement</a:t>
            </a:r>
          </a:p>
          <a:p>
            <a:r>
              <a:rPr lang="fr-FR" sz="1600" dirty="0"/>
              <a:t>IPREM-EEM		microbiologie de l’environnement</a:t>
            </a:r>
          </a:p>
          <a:p>
            <a:r>
              <a:rPr lang="fr-FR" sz="1600" dirty="0"/>
              <a:t>IVS-SIAME 			modélisation hydrologique</a:t>
            </a:r>
          </a:p>
          <a:p>
            <a:r>
              <a:rPr lang="fr-FR" sz="1600" dirty="0"/>
              <a:t>INRA-ECOBIOP 		écologie des poissons</a:t>
            </a:r>
          </a:p>
          <a:p>
            <a:r>
              <a:rPr lang="fr-FR" sz="1600" dirty="0"/>
              <a:t>LMAP			traitement statistique et modélisation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20" name="logo-couleur-horizontal-transparent.png" descr="/Users/scraveir/Documents/Fichiers/Travaux en cours/logo UPPA/groupe de travail 2014/logo définitif 1/logos génériques/png/logo générique transparent/logo-couleur-horizontal-transparent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404664"/>
            <a:ext cx="1707460" cy="64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251520" y="4293096"/>
            <a:ext cx="77048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2896C8"/>
                </a:solidFill>
                <a:latin typeface="Calibri" pitchFamily="34" charset="0"/>
              </a:rPr>
              <a:t>AUTRES PARTENAIRES</a:t>
            </a:r>
            <a:r>
              <a:rPr lang="fr-FR" sz="1600" dirty="0"/>
              <a:t>	IMA, Centre de la Mer, LAPHY, RIVAGES PROTECH </a:t>
            </a:r>
          </a:p>
          <a:p>
            <a:endParaRPr lang="fr-FR" sz="1600" dirty="0"/>
          </a:p>
          <a:p>
            <a:r>
              <a:rPr lang="fr-FR" b="1" dirty="0">
                <a:solidFill>
                  <a:srgbClr val="2896C8"/>
                </a:solidFill>
                <a:latin typeface="Calibri" pitchFamily="34" charset="0"/>
              </a:rPr>
              <a:t>COLLABORATIONS</a:t>
            </a:r>
            <a:r>
              <a:rPr lang="fr-FR" sz="1600" dirty="0"/>
              <a:t>		EPOC, UPV</a:t>
            </a:r>
          </a:p>
          <a:p>
            <a:r>
              <a:rPr lang="fr-FR" sz="1600" dirty="0"/>
              <a:t>		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60232" y="3284984"/>
            <a:ext cx="2483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libri" pitchFamily="34" charset="0"/>
              </a:rPr>
              <a:t>Une soixantaine de personnels techniques et chercheurs</a:t>
            </a:r>
          </a:p>
        </p:txBody>
      </p:sp>
      <p:pic>
        <p:nvPicPr>
          <p:cNvPr id="38914" name="Picture 2" descr="Résultat de recherche d'images pour &quot;agence de l'eau adour garonne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260648"/>
            <a:ext cx="1327080" cy="1160669"/>
          </a:xfrm>
          <a:prstGeom prst="rect">
            <a:avLst/>
          </a:prstGeom>
          <a:noFill/>
        </p:spPr>
      </p:pic>
      <p:pic>
        <p:nvPicPr>
          <p:cNvPr id="38916" name="Picture 4" descr="Résultat de recherche d'images pour &quot;europe drapeau signification&quot;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188640"/>
            <a:ext cx="1579104" cy="1052736"/>
          </a:xfrm>
          <a:prstGeom prst="rect">
            <a:avLst/>
          </a:prstGeom>
          <a:noFill/>
        </p:spPr>
      </p:pic>
      <p:pic>
        <p:nvPicPr>
          <p:cNvPr id="24" name="Image 23" descr="C:\Users\monperru\AppData\Local\Temp\Logo_Micropolit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pic>
        <p:nvPicPr>
          <p:cNvPr id="27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6" name="Image 5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e 7"/>
          <p:cNvGrpSpPr/>
          <p:nvPr/>
        </p:nvGrpSpPr>
        <p:grpSpPr>
          <a:xfrm>
            <a:off x="-1016" y="1022611"/>
            <a:ext cx="9145016" cy="4561908"/>
            <a:chOff x="-84000" y="888007"/>
            <a:chExt cx="9118272" cy="5324166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5741116" y="2640806"/>
              <a:ext cx="0" cy="24234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5419675" y="4251280"/>
              <a:ext cx="665422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Digestion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371906" y="926879"/>
              <a:ext cx="657425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Sédiments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475235" y="926879"/>
              <a:ext cx="1064702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Dissous &amp; </a:t>
              </a:r>
              <a:r>
                <a:rPr lang="fr-FR" sz="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bulk</a:t>
              </a:r>
              <a:endParaRPr lang="fr-FR" sz="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Connecteur droit avec flèche 12"/>
            <p:cNvCxnSpPr>
              <a:stCxn id="19" idx="2"/>
            </p:cNvCxnSpPr>
            <p:nvPr/>
          </p:nvCxnSpPr>
          <p:spPr>
            <a:xfrm flipH="1">
              <a:off x="7502068" y="2652998"/>
              <a:ext cx="235433" cy="1013021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492310" y="5384594"/>
              <a:ext cx="861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HAP/PCB/ pesticides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579603" y="2239286"/>
              <a:ext cx="895886" cy="3638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20142" bIns="20142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Filtration</a:t>
              </a:r>
            </a:p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unité polysulfone</a:t>
              </a: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PVDF 0,45 µm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 rot="16200000">
              <a:off x="5071487" y="3777582"/>
              <a:ext cx="495098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BULK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708645" y="5384594"/>
              <a:ext cx="683555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Alkylphénols</a:t>
              </a:r>
              <a:endParaRPr lang="fr-FR" sz="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402497" y="5363378"/>
              <a:ext cx="68260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Métaux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295982" y="2289155"/>
              <a:ext cx="883037" cy="3638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20142" bIns="20142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Filtration</a:t>
              </a:r>
            </a:p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unité verre </a:t>
              </a: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 0,45 µm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436167" y="3128495"/>
              <a:ext cx="618522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 </a:t>
              </a:r>
              <a:r>
                <a:rPr lang="fr-FR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mL</a:t>
              </a:r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+ 0,4 ml HNO</a:t>
              </a:r>
              <a:r>
                <a:rPr lang="fr-FR" sz="7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65%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78891" y="5379311"/>
              <a:ext cx="668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Musks</a:t>
              </a:r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</a:t>
              </a:r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sunscreens</a:t>
              </a:r>
              <a:endParaRPr lang="fr-FR" sz="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016561" y="5359306"/>
              <a:ext cx="6115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Organo</a:t>
              </a:r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-métaux</a:t>
              </a:r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579603" y="2992798"/>
              <a:ext cx="336241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1389981" y="1494214"/>
              <a:ext cx="638010" cy="1483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20142" bIns="20142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 x 3 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788370" y="5354467"/>
              <a:ext cx="10716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Alkylphénols</a:t>
              </a:r>
              <a:endParaRPr lang="fr-FR" sz="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-84000" y="5383207"/>
              <a:ext cx="68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Métaux</a:t>
              </a:r>
            </a:p>
            <a:p>
              <a:pPr algn="ctr"/>
              <a:endParaRPr lang="fr-FR" sz="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071786" y="5365495"/>
              <a:ext cx="9802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Musks</a:t>
              </a:r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sunscreens</a:t>
              </a:r>
              <a:endParaRPr lang="fr-FR" sz="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fr-FR" sz="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88119" y="5392981"/>
              <a:ext cx="85128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Organo</a:t>
              </a:r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-métaux</a:t>
              </a:r>
            </a:p>
            <a:p>
              <a:pPr algn="ctr"/>
              <a:endParaRPr lang="fr-FR" sz="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203990" y="3230500"/>
              <a:ext cx="1004065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Congélation -20°C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Connecteur droit avec flèche 29"/>
            <p:cNvCxnSpPr>
              <a:stCxn id="24" idx="2"/>
              <a:endCxn id="62" idx="0"/>
            </p:cNvCxnSpPr>
            <p:nvPr/>
          </p:nvCxnSpPr>
          <p:spPr>
            <a:xfrm>
              <a:off x="1708986" y="1642613"/>
              <a:ext cx="2489" cy="8258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>
              <a:stCxn id="62" idx="2"/>
              <a:endCxn id="29" idx="0"/>
            </p:cNvCxnSpPr>
            <p:nvPr/>
          </p:nvCxnSpPr>
          <p:spPr>
            <a:xfrm flipH="1">
              <a:off x="1706023" y="2668551"/>
              <a:ext cx="5452" cy="5619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1260237" y="3858916"/>
              <a:ext cx="89157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Lyophilisation + broyage agate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Connecteur droit avec flèche 32"/>
            <p:cNvCxnSpPr>
              <a:stCxn id="29" idx="2"/>
              <a:endCxn id="32" idx="0"/>
            </p:cNvCxnSpPr>
            <p:nvPr/>
          </p:nvCxnSpPr>
          <p:spPr>
            <a:xfrm>
              <a:off x="1706023" y="3430555"/>
              <a:ext cx="0" cy="4283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1240746" y="5383863"/>
              <a:ext cx="988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HAP/PCB/pesticides</a:t>
              </a:r>
            </a:p>
            <a:p>
              <a:pPr algn="ctr"/>
              <a:endParaRPr lang="fr-FR" sz="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65" y="5186715"/>
              <a:ext cx="51387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ICP-MS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40836" y="5176078"/>
              <a:ext cx="891572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GC-ICP-MS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903601" y="5176078"/>
              <a:ext cx="589087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GC-MS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254833" y="5165440"/>
              <a:ext cx="891572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GC-MS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012030" y="5176077"/>
              <a:ext cx="891572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GC-MS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Connecteur droit avec flèche 39"/>
            <p:cNvCxnSpPr>
              <a:endCxn id="38" idx="0"/>
            </p:cNvCxnSpPr>
            <p:nvPr/>
          </p:nvCxnSpPr>
          <p:spPr>
            <a:xfrm>
              <a:off x="1700619" y="4166693"/>
              <a:ext cx="0" cy="9987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>
              <a:stCxn id="32" idx="2"/>
              <a:endCxn id="36" idx="0"/>
            </p:cNvCxnSpPr>
            <p:nvPr/>
          </p:nvCxnSpPr>
          <p:spPr>
            <a:xfrm flipH="1">
              <a:off x="886622" y="4166693"/>
              <a:ext cx="819401" cy="10093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>
              <a:stCxn id="32" idx="2"/>
              <a:endCxn id="35" idx="0"/>
            </p:cNvCxnSpPr>
            <p:nvPr/>
          </p:nvCxnSpPr>
          <p:spPr>
            <a:xfrm flipH="1">
              <a:off x="257300" y="4166693"/>
              <a:ext cx="1448723" cy="10200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>
              <a:stCxn id="32" idx="2"/>
              <a:endCxn id="39" idx="0"/>
            </p:cNvCxnSpPr>
            <p:nvPr/>
          </p:nvCxnSpPr>
          <p:spPr>
            <a:xfrm>
              <a:off x="1706023" y="4166693"/>
              <a:ext cx="751793" cy="1009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>
              <a:stCxn id="32" idx="2"/>
              <a:endCxn id="37" idx="0"/>
            </p:cNvCxnSpPr>
            <p:nvPr/>
          </p:nvCxnSpPr>
          <p:spPr>
            <a:xfrm>
              <a:off x="1706023" y="4166693"/>
              <a:ext cx="1492122" cy="10093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146293" y="4748942"/>
              <a:ext cx="6654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Digestion</a:t>
              </a: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g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804604" y="4748942"/>
              <a:ext cx="5347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Digestion</a:t>
              </a: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g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253607" y="4748942"/>
              <a:ext cx="75452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Extraction L/L</a:t>
              </a: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 g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1887362" y="4748941"/>
              <a:ext cx="7774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Extraction L/L</a:t>
              </a: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g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593547" y="4760580"/>
              <a:ext cx="75452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Extraction L/L</a:t>
              </a: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 g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5495498" y="5056718"/>
              <a:ext cx="503204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ICP-MS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5981536" y="5051284"/>
              <a:ext cx="686437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GC-ICP-MS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7745801" y="5065411"/>
              <a:ext cx="589087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GC-MS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6643009" y="5065412"/>
              <a:ext cx="541099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GC-MS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7143968" y="5074110"/>
              <a:ext cx="725146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GC-MS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Connecteur droit avec flèche 54"/>
            <p:cNvCxnSpPr>
              <a:endCxn id="53" idx="0"/>
            </p:cNvCxnSpPr>
            <p:nvPr/>
          </p:nvCxnSpPr>
          <p:spPr>
            <a:xfrm flipH="1">
              <a:off x="6913559" y="3688663"/>
              <a:ext cx="0" cy="1376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6322147" y="2603129"/>
              <a:ext cx="194" cy="24649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H="1">
              <a:off x="7497397" y="3669564"/>
              <a:ext cx="0" cy="1404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endCxn id="52" idx="0"/>
            </p:cNvCxnSpPr>
            <p:nvPr/>
          </p:nvCxnSpPr>
          <p:spPr>
            <a:xfrm flipH="1">
              <a:off x="8040345" y="3666019"/>
              <a:ext cx="0" cy="13993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6052682" y="4256886"/>
              <a:ext cx="544143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Digestion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6772843" y="4239603"/>
              <a:ext cx="139456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Extraction L/L PES</a:t>
              </a: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mL</a:t>
              </a:r>
            </a:p>
          </p:txBody>
        </p:sp>
        <p:cxnSp>
          <p:nvCxnSpPr>
            <p:cNvPr id="61" name="Connecteur droit 60"/>
            <p:cNvCxnSpPr/>
            <p:nvPr/>
          </p:nvCxnSpPr>
          <p:spPr>
            <a:xfrm>
              <a:off x="5616533" y="4741932"/>
              <a:ext cx="336241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/>
            <p:cNvSpPr txBox="1"/>
            <p:nvPr/>
          </p:nvSpPr>
          <p:spPr>
            <a:xfrm>
              <a:off x="1101857" y="2468496"/>
              <a:ext cx="1219236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Boite verre + </a:t>
              </a:r>
              <a:r>
                <a:rPr lang="fr-FR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ziploc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2236491" y="3224934"/>
              <a:ext cx="1004065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Congélation -80°C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4" name="Connecteur droit avec flèche 63"/>
            <p:cNvCxnSpPr>
              <a:stCxn id="62" idx="2"/>
              <a:endCxn id="63" idx="0"/>
            </p:cNvCxnSpPr>
            <p:nvPr/>
          </p:nvCxnSpPr>
          <p:spPr>
            <a:xfrm>
              <a:off x="1711475" y="2668551"/>
              <a:ext cx="1027049" cy="5563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1959120" y="2879910"/>
              <a:ext cx="484672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backup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2393402" y="3435262"/>
              <a:ext cx="789935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Perfluo</a:t>
              </a:r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&amp; résidus</a:t>
              </a:r>
            </a:p>
            <a:p>
              <a:pPr algn="ctr"/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médicamenteux</a:t>
              </a:r>
              <a:endParaRPr lang="fr-FR" sz="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7" name="Connecteur droit 66"/>
            <p:cNvCxnSpPr/>
            <p:nvPr/>
          </p:nvCxnSpPr>
          <p:spPr>
            <a:xfrm flipV="1">
              <a:off x="3622297" y="910207"/>
              <a:ext cx="0" cy="5301966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>
              <a:stCxn id="19" idx="2"/>
            </p:cNvCxnSpPr>
            <p:nvPr/>
          </p:nvCxnSpPr>
          <p:spPr>
            <a:xfrm flipH="1">
              <a:off x="6914368" y="2652998"/>
              <a:ext cx="823133" cy="1035665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>
              <a:stCxn id="19" idx="2"/>
            </p:cNvCxnSpPr>
            <p:nvPr/>
          </p:nvCxnSpPr>
          <p:spPr>
            <a:xfrm>
              <a:off x="7737501" y="2652998"/>
              <a:ext cx="304801" cy="1025394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>
              <a:stCxn id="19" idx="2"/>
            </p:cNvCxnSpPr>
            <p:nvPr/>
          </p:nvCxnSpPr>
          <p:spPr>
            <a:xfrm>
              <a:off x="7737501" y="2652998"/>
              <a:ext cx="899076" cy="1025394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8239073" y="5393422"/>
              <a:ext cx="79519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Perfluo</a:t>
              </a:r>
              <a:r>
                <a:rPr lang="fr-FR" sz="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&amp; résidus médicamenteux</a:t>
              </a:r>
            </a:p>
          </p:txBody>
        </p:sp>
        <p:cxnSp>
          <p:nvCxnSpPr>
            <p:cNvPr id="72" name="Connecteur droit avec flèche 71"/>
            <p:cNvCxnSpPr/>
            <p:nvPr/>
          </p:nvCxnSpPr>
          <p:spPr>
            <a:xfrm flipH="1">
              <a:off x="8634440" y="3678392"/>
              <a:ext cx="0" cy="13793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/>
            <p:cNvSpPr txBox="1"/>
            <p:nvPr/>
          </p:nvSpPr>
          <p:spPr>
            <a:xfrm>
              <a:off x="8330752" y="5057718"/>
              <a:ext cx="58908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Triple-quad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4017897" y="926879"/>
              <a:ext cx="504955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MES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 flipV="1">
              <a:off x="5011827" y="888007"/>
              <a:ext cx="0" cy="5301966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75"/>
            <p:cNvSpPr txBox="1"/>
            <p:nvPr/>
          </p:nvSpPr>
          <p:spPr>
            <a:xfrm>
              <a:off x="1033645" y="1842669"/>
              <a:ext cx="136032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Cuillère plastique dans </a:t>
              </a:r>
              <a:r>
                <a:rPr lang="fr-FR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ziploc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250 gr x 2 (backup)</a:t>
              </a: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3858034" y="1966633"/>
              <a:ext cx="10368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Jérican</a:t>
              </a:r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L PE ou PP</a:t>
              </a:r>
            </a:p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à 5 L filtrés</a:t>
              </a:r>
            </a:p>
          </p:txBody>
        </p:sp>
        <p:cxnSp>
          <p:nvCxnSpPr>
            <p:cNvPr id="78" name="Connecteur en angle 77"/>
            <p:cNvCxnSpPr>
              <a:stCxn id="19" idx="0"/>
              <a:endCxn id="77" idx="0"/>
            </p:cNvCxnSpPr>
            <p:nvPr/>
          </p:nvCxnSpPr>
          <p:spPr>
            <a:xfrm rot="16200000" flipV="1">
              <a:off x="5895713" y="447367"/>
              <a:ext cx="322522" cy="3361054"/>
            </a:xfrm>
            <a:prstGeom prst="bentConnector3">
              <a:avLst>
                <a:gd name="adj1" fmla="val 281450"/>
              </a:avLst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en angle 78"/>
            <p:cNvCxnSpPr>
              <a:stCxn id="15" idx="0"/>
              <a:endCxn id="77" idx="0"/>
            </p:cNvCxnSpPr>
            <p:nvPr/>
          </p:nvCxnSpPr>
          <p:spPr>
            <a:xfrm rot="16200000" flipV="1">
              <a:off x="5065671" y="1277410"/>
              <a:ext cx="272653" cy="1651099"/>
            </a:xfrm>
            <a:prstGeom prst="bentConnector3">
              <a:avLst>
                <a:gd name="adj1" fmla="val 313520"/>
              </a:avLst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ZoneTexte 79"/>
            <p:cNvSpPr txBox="1"/>
            <p:nvPr/>
          </p:nvSpPr>
          <p:spPr>
            <a:xfrm>
              <a:off x="3913163" y="3877663"/>
              <a:ext cx="89157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Lyophilisation + broyage agate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3857864" y="3203761"/>
              <a:ext cx="1004065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Congélation -20°C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2" name="Connecteur droit avec flèche 81"/>
            <p:cNvCxnSpPr>
              <a:stCxn id="77" idx="2"/>
              <a:endCxn id="81" idx="0"/>
            </p:cNvCxnSpPr>
            <p:nvPr/>
          </p:nvCxnSpPr>
          <p:spPr>
            <a:xfrm flipH="1">
              <a:off x="4359897" y="2274410"/>
              <a:ext cx="16550" cy="9293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>
              <a:stCxn id="81" idx="2"/>
              <a:endCxn id="80" idx="0"/>
            </p:cNvCxnSpPr>
            <p:nvPr/>
          </p:nvCxnSpPr>
          <p:spPr>
            <a:xfrm flipH="1">
              <a:off x="4358949" y="3403816"/>
              <a:ext cx="948" cy="4738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en angle 29"/>
            <p:cNvCxnSpPr>
              <a:stCxn id="80" idx="2"/>
            </p:cNvCxnSpPr>
            <p:nvPr/>
          </p:nvCxnSpPr>
          <p:spPr>
            <a:xfrm rot="5400000">
              <a:off x="3515429" y="4065706"/>
              <a:ext cx="723787" cy="96325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4065500" y="2405200"/>
              <a:ext cx="60455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Filtres </a:t>
              </a:r>
              <a:r>
                <a:rPr lang="fr-FR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prépesés</a:t>
              </a:r>
              <a:endParaRPr lang="fr-FR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5509885" y="3758854"/>
              <a:ext cx="973677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Réfrigération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669420" y="1207681"/>
              <a:ext cx="60455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Filtres </a:t>
              </a:r>
              <a:r>
                <a:rPr lang="fr-FR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prépesés</a:t>
              </a:r>
              <a:endParaRPr lang="fr-FR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5572220" y="1766578"/>
              <a:ext cx="8683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Bouteille PP &amp; Téflon PFA</a:t>
              </a:r>
            </a:p>
          </p:txBody>
        </p:sp>
        <p:sp>
          <p:nvSpPr>
            <p:cNvPr id="89" name="Parenthèse ouvrante 88"/>
            <p:cNvSpPr/>
            <p:nvPr/>
          </p:nvSpPr>
          <p:spPr>
            <a:xfrm>
              <a:off x="5467254" y="2986398"/>
              <a:ext cx="132274" cy="1755534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51160" tIns="25580" rIns="51160" bIns="25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100"/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6895706" y="3254061"/>
              <a:ext cx="476956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mL</a:t>
              </a: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7726933" y="3263078"/>
              <a:ext cx="477052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mL</a:t>
              </a: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7354260" y="3260327"/>
              <a:ext cx="47536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mL</a:t>
              </a: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8134421" y="3260437"/>
              <a:ext cx="574873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 mL</a:t>
              </a: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7302678" y="1766578"/>
              <a:ext cx="8683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Bouteille verre ambré</a:t>
              </a: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6039377" y="3129136"/>
              <a:ext cx="56049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 </a:t>
              </a:r>
              <a:r>
                <a:rPr lang="fr-FR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mL</a:t>
              </a:r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 1,5 ml </a:t>
              </a:r>
              <a:r>
                <a:rPr lang="fr-FR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HCl</a:t>
              </a:r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37%</a:t>
              </a: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8261324" y="4238294"/>
              <a:ext cx="72794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Extraction Oasis HLB</a:t>
              </a:r>
            </a:p>
          </p:txBody>
        </p:sp>
      </p:grpSp>
      <p:pic>
        <p:nvPicPr>
          <p:cNvPr id="100" name="Picture 19" descr="D:\Mes images\Helene BTS\DSC_0413_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0937" y="5346383"/>
            <a:ext cx="1931407" cy="1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13" descr="https://encrypted-tbn3.google.com/images?q=tbn:ANd9GcR3d1Sz5Vr3xzxcEHd7pUxkwOhZ2tmFNel7bWMRxSEM_EHj8eaoK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4574" y="5350655"/>
            <a:ext cx="1994038" cy="108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20" descr="D:\Mes images\Helene BTS\DSC_0429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2754" y="5352408"/>
            <a:ext cx="1218432" cy="106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Image 10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7513" r="8287" b="3952"/>
          <a:stretch/>
        </p:blipFill>
        <p:spPr bwMode="auto">
          <a:xfrm rot="5400000">
            <a:off x="305407" y="5520418"/>
            <a:ext cx="1077959" cy="729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4" name="Picture 151" descr="09052009478"/>
          <p:cNvPicPr>
            <a:picLocks noChangeAspect="1" noChangeArrowheads="1"/>
          </p:cNvPicPr>
          <p:nvPr/>
        </p:nvPicPr>
        <p:blipFill>
          <a:blip r:embed="rId7" cstate="print"/>
          <a:srcRect t="17194" b="18410"/>
          <a:stretch>
            <a:fillRect/>
          </a:stretch>
        </p:blipFill>
        <p:spPr bwMode="auto">
          <a:xfrm>
            <a:off x="4715671" y="5335060"/>
            <a:ext cx="2004418" cy="1095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6008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6" name="Image 5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E513CC-D439-944C-BD4C-721C9F48E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361"/>
          <a:stretch/>
        </p:blipFill>
        <p:spPr>
          <a:xfrm>
            <a:off x="899592" y="2100843"/>
            <a:ext cx="7435765" cy="34145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C9ACA4-444B-7B4F-848C-94E8D1DA0FDF}"/>
              </a:ext>
            </a:extLst>
          </p:cNvPr>
          <p:cNvSpPr/>
          <p:nvPr/>
        </p:nvSpPr>
        <p:spPr>
          <a:xfrm>
            <a:off x="395536" y="1310853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OCCURRENCE</a:t>
            </a:r>
            <a:r>
              <a:rPr lang="fr-FR" sz="2000" dirty="0"/>
              <a:t> - A quelles fréquences sont retrouvés les micropolluants dans l’estuaire de l’Adour 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1709A3-0803-8042-85AC-56DC9BFF2E16}"/>
              </a:ext>
            </a:extLst>
          </p:cNvPr>
          <p:cNvSpPr/>
          <p:nvPr/>
        </p:nvSpPr>
        <p:spPr>
          <a:xfrm>
            <a:off x="4702310" y="557970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59% </a:t>
            </a:r>
            <a:r>
              <a:rPr lang="fr-FR" sz="1600" b="1" dirty="0"/>
              <a:t>dans les eaux brutes</a:t>
            </a:r>
            <a:endParaRPr lang="fr-FR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0E824E-D437-1446-984A-15C99A6E5D2E}"/>
              </a:ext>
            </a:extLst>
          </p:cNvPr>
          <p:cNvSpPr/>
          <p:nvPr/>
        </p:nvSpPr>
        <p:spPr>
          <a:xfrm>
            <a:off x="1043195" y="5550331"/>
            <a:ext cx="3683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98% </a:t>
            </a:r>
            <a:r>
              <a:rPr lang="fr-FR" sz="1600" b="1" dirty="0"/>
              <a:t>des micropolluants chimiques ciblés quantifiés au moins une fois dans les sédiments</a:t>
            </a:r>
          </a:p>
        </p:txBody>
      </p:sp>
    </p:spTree>
    <p:extLst>
      <p:ext uri="{BB962C8B-B14F-4D97-AF65-F5344CB8AC3E}">
        <p14:creationId xmlns:p14="http://schemas.microsoft.com/office/powerpoint/2010/main" val="1390523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6" name="Image 5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229570"/>
            <a:ext cx="5328592" cy="291533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874301"/>
            <a:ext cx="5651684" cy="29034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DC9ACA4-444B-7B4F-848C-94E8D1DA0FDF}"/>
              </a:ext>
            </a:extLst>
          </p:cNvPr>
          <p:cNvSpPr/>
          <p:nvPr/>
        </p:nvSpPr>
        <p:spPr>
          <a:xfrm>
            <a:off x="360016" y="1008946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CONCENTRATIONS DANS LES SEDIMENTS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1331640" y="21328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PCB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31640" y="49566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HAP</a:t>
            </a:r>
          </a:p>
        </p:txBody>
      </p:sp>
    </p:spTree>
    <p:extLst>
      <p:ext uri="{BB962C8B-B14F-4D97-AF65-F5344CB8AC3E}">
        <p14:creationId xmlns:p14="http://schemas.microsoft.com/office/powerpoint/2010/main" val="9475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6" name="Image 5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62" y="1427555"/>
            <a:ext cx="5525474" cy="28083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803" y="4036446"/>
            <a:ext cx="4677469" cy="28057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66" y="4938954"/>
            <a:ext cx="2091283" cy="6000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C9ACA4-444B-7B4F-848C-94E8D1DA0FDF}"/>
              </a:ext>
            </a:extLst>
          </p:cNvPr>
          <p:cNvSpPr/>
          <p:nvPr/>
        </p:nvSpPr>
        <p:spPr>
          <a:xfrm>
            <a:off x="360016" y="1008946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CONCENTRATIONS DANS LES SEDIMENTS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135858" y="256101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MUSKS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1560" y="5040001"/>
            <a:ext cx="146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FILTRES UV</a:t>
            </a:r>
          </a:p>
        </p:txBody>
      </p:sp>
    </p:spTree>
    <p:extLst>
      <p:ext uri="{BB962C8B-B14F-4D97-AF65-F5344CB8AC3E}">
        <p14:creationId xmlns:p14="http://schemas.microsoft.com/office/powerpoint/2010/main" val="1942662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6" name="Image 5" descr="C:\Users\monperru\AppData\Local\Temp\Logo_Micropol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050" y="1381303"/>
            <a:ext cx="6882430" cy="333677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066" y="4430045"/>
            <a:ext cx="4372822" cy="238333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566" y="4718076"/>
            <a:ext cx="1121477" cy="1920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C9ACA4-444B-7B4F-848C-94E8D1DA0FDF}"/>
              </a:ext>
            </a:extLst>
          </p:cNvPr>
          <p:cNvSpPr/>
          <p:nvPr/>
        </p:nvSpPr>
        <p:spPr>
          <a:xfrm>
            <a:off x="360016" y="1008946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CONCENTRATIONS DANS LES SEDIMENTS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5496" y="28529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PHARMACEUTIQUES</a:t>
            </a:r>
          </a:p>
        </p:txBody>
      </p:sp>
      <p:sp>
        <p:nvSpPr>
          <p:cNvPr id="2" name="Ellipse 1"/>
          <p:cNvSpPr/>
          <p:nvPr/>
        </p:nvSpPr>
        <p:spPr>
          <a:xfrm>
            <a:off x="6526888" y="1772816"/>
            <a:ext cx="1273155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5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6" name="Image 5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EFB3C1E-643D-674F-B59F-487722BF6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5285"/>
          <a:stretch/>
        </p:blipFill>
        <p:spPr>
          <a:xfrm>
            <a:off x="392722" y="1772816"/>
            <a:ext cx="5947192" cy="332402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6897C60-AF5D-EC4B-BAF6-80951B78B9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911" b="-694"/>
          <a:stretch/>
        </p:blipFill>
        <p:spPr>
          <a:xfrm>
            <a:off x="409030" y="5062674"/>
            <a:ext cx="5947192" cy="4298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42AF8E9-4860-134A-A5B4-D258EF722775}"/>
              </a:ext>
            </a:extLst>
          </p:cNvPr>
          <p:cNvSpPr/>
          <p:nvPr/>
        </p:nvSpPr>
        <p:spPr>
          <a:xfrm>
            <a:off x="2293475" y="5324849"/>
            <a:ext cx="1323858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300" spc="210" dirty="0"/>
              <a:t>ÉTÉ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B9E52F-51A3-A544-BB3C-3564A732BDE3}"/>
              </a:ext>
            </a:extLst>
          </p:cNvPr>
          <p:cNvSpPr/>
          <p:nvPr/>
        </p:nvSpPr>
        <p:spPr>
          <a:xfrm>
            <a:off x="4544012" y="5300238"/>
            <a:ext cx="1323858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300" spc="210" dirty="0"/>
              <a:t>HIVER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973490-8F83-824F-BAF0-0BBCA67C1F5B}"/>
              </a:ext>
            </a:extLst>
          </p:cNvPr>
          <p:cNvSpPr/>
          <p:nvPr/>
        </p:nvSpPr>
        <p:spPr>
          <a:xfrm>
            <a:off x="-684584" y="4628177"/>
            <a:ext cx="132385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300" b="1" dirty="0"/>
              <a:t>PCB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60CE62-D643-EA44-8E26-D05A7D0118E0}"/>
              </a:ext>
            </a:extLst>
          </p:cNvPr>
          <p:cNvSpPr/>
          <p:nvPr/>
        </p:nvSpPr>
        <p:spPr>
          <a:xfrm>
            <a:off x="409029" y="2216087"/>
            <a:ext cx="230245" cy="2385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FCBCCA-6676-684F-A365-930F26D19EED}"/>
              </a:ext>
            </a:extLst>
          </p:cNvPr>
          <p:cNvSpPr/>
          <p:nvPr/>
        </p:nvSpPr>
        <p:spPr>
          <a:xfrm>
            <a:off x="-684584" y="3017603"/>
            <a:ext cx="132385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300" b="1" dirty="0"/>
              <a:t>HAP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E8A520-1A59-F64E-AA6B-A99ABA2DCE3E}"/>
              </a:ext>
            </a:extLst>
          </p:cNvPr>
          <p:cNvSpPr/>
          <p:nvPr/>
        </p:nvSpPr>
        <p:spPr>
          <a:xfrm>
            <a:off x="3147504" y="1724572"/>
            <a:ext cx="486137" cy="35661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A1E4F0-BADE-D843-B632-91649D9801C2}"/>
              </a:ext>
            </a:extLst>
          </p:cNvPr>
          <p:cNvSpPr/>
          <p:nvPr/>
        </p:nvSpPr>
        <p:spPr>
          <a:xfrm>
            <a:off x="5381733" y="1724572"/>
            <a:ext cx="486137" cy="35661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0D7937-ADC2-BC46-BB09-D341EF91B561}"/>
              </a:ext>
            </a:extLst>
          </p:cNvPr>
          <p:cNvSpPr/>
          <p:nvPr/>
        </p:nvSpPr>
        <p:spPr>
          <a:xfrm>
            <a:off x="251520" y="5617237"/>
            <a:ext cx="4535188" cy="80021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HAP/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b="1" dirty="0"/>
              <a:t>SITES 7 et 8</a:t>
            </a:r>
            <a:r>
              <a:rPr lang="fr-FR" sz="1500" dirty="0"/>
              <a:t> se démarquent 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b="1" dirty="0"/>
              <a:t>SITES 9 et 10 </a:t>
            </a:r>
            <a:r>
              <a:rPr lang="fr-FR" sz="1500" dirty="0"/>
              <a:t>ponctuellement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A34E667-02BB-A34E-9947-D304D0716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4" t="6317" r="54413" b="28879"/>
          <a:stretch/>
        </p:blipFill>
        <p:spPr>
          <a:xfrm>
            <a:off x="6841614" y="4653136"/>
            <a:ext cx="2269389" cy="2116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C9ACA4-444B-7B4F-848C-94E8D1DA0FDF}"/>
              </a:ext>
            </a:extLst>
          </p:cNvPr>
          <p:cNvSpPr/>
          <p:nvPr/>
        </p:nvSpPr>
        <p:spPr>
          <a:xfrm>
            <a:off x="217026" y="108670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CARTOGRAPHIE DANS LES SEDIMENTS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07613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6" name="Image 5" descr="C:\Users\monperru\AppData\Local\Temp\Logo_Micropol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ABF179D-B273-4744-9A68-1FC09044BB78}"/>
              </a:ext>
            </a:extLst>
          </p:cNvPr>
          <p:cNvSpPr/>
          <p:nvPr/>
        </p:nvSpPr>
        <p:spPr>
          <a:xfrm>
            <a:off x="258063" y="5511555"/>
            <a:ext cx="6474177" cy="10310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Pesticides/Muscs synthétiques/Filtre UV</a:t>
            </a:r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/>
              <a:t>Profils beaucoup plus </a:t>
            </a:r>
            <a:r>
              <a:rPr lang="fr-FR" sz="1500" b="1" dirty="0"/>
              <a:t>hétérogènes </a:t>
            </a:r>
            <a:r>
              <a:rPr lang="fr-FR" sz="1500" dirty="0"/>
              <a:t>pour les pesticides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 err="1"/>
              <a:t>Musks</a:t>
            </a:r>
            <a:r>
              <a:rPr lang="fr-FR" sz="1500" dirty="0"/>
              <a:t>: maximum de concentrations toujours observés pour les </a:t>
            </a:r>
            <a:r>
              <a:rPr lang="fr-FR" sz="1500" b="1" dirty="0"/>
              <a:t>sites 6 et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/>
              <a:t>Filtres UV: max de concentrations </a:t>
            </a:r>
            <a:r>
              <a:rPr lang="fr-FR" sz="1500" b="1" dirty="0"/>
              <a:t>en été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6A34E667-02BB-A34E-9947-D304D0716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" t="6317" r="54413" b="28879"/>
          <a:stretch/>
        </p:blipFill>
        <p:spPr>
          <a:xfrm>
            <a:off x="6841614" y="4653136"/>
            <a:ext cx="2269389" cy="2116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C9ACA4-444B-7B4F-848C-94E8D1DA0FDF}"/>
              </a:ext>
            </a:extLst>
          </p:cNvPr>
          <p:cNvSpPr/>
          <p:nvPr/>
        </p:nvSpPr>
        <p:spPr>
          <a:xfrm>
            <a:off x="217026" y="108670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CARTOGRAPHIE DANS LES SEDIMENTS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26" y="1649478"/>
            <a:ext cx="6181482" cy="38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03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6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28" name="Image 27" descr="C:\Users\monperru\AppData\Local\Temp\Logo_Micropol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7B213F78-54C6-C546-9A0B-DDC91DD61E26}"/>
              </a:ext>
            </a:extLst>
          </p:cNvPr>
          <p:cNvGrpSpPr/>
          <p:nvPr/>
        </p:nvGrpSpPr>
        <p:grpSpPr>
          <a:xfrm>
            <a:off x="395536" y="1864218"/>
            <a:ext cx="7502146" cy="3734725"/>
            <a:chOff x="1263282" y="1614981"/>
            <a:chExt cx="7502146" cy="373472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510231-5003-214C-96EA-0642F1AF7DF3}"/>
                </a:ext>
              </a:extLst>
            </p:cNvPr>
            <p:cNvSpPr/>
            <p:nvPr/>
          </p:nvSpPr>
          <p:spPr>
            <a:xfrm>
              <a:off x="1484398" y="2768373"/>
              <a:ext cx="13238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b="1" dirty="0"/>
                <a:t>HAP</a:t>
              </a:r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FB814E82-E709-3440-A707-ADCED5C19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11" r="1110" b="16604"/>
            <a:stretch/>
          </p:blipFill>
          <p:spPr>
            <a:xfrm>
              <a:off x="2193237" y="1614981"/>
              <a:ext cx="6554556" cy="2005736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9EDAE67-84FF-2247-AD87-881FD3D194F3}"/>
                </a:ext>
              </a:extLst>
            </p:cNvPr>
            <p:cNvSpPr/>
            <p:nvPr/>
          </p:nvSpPr>
          <p:spPr>
            <a:xfrm>
              <a:off x="2139147" y="1643331"/>
              <a:ext cx="1678645" cy="1985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A10D4838-98FD-5C47-A6B8-F0CED0C5C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95" b="79275"/>
            <a:stretch/>
          </p:blipFill>
          <p:spPr>
            <a:xfrm>
              <a:off x="3344904" y="3604027"/>
              <a:ext cx="5420524" cy="1450404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B2B0BC0-1A8B-2840-A284-74ABAB596E92}"/>
                </a:ext>
              </a:extLst>
            </p:cNvPr>
            <p:cNvSpPr/>
            <p:nvPr/>
          </p:nvSpPr>
          <p:spPr>
            <a:xfrm>
              <a:off x="2057869" y="4163433"/>
              <a:ext cx="13238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b="1" dirty="0"/>
                <a:t>Muscs</a:t>
              </a:r>
            </a:p>
            <a:p>
              <a:pPr algn="r"/>
              <a:r>
                <a:rPr lang="fr-FR" sz="1200" b="1" dirty="0"/>
                <a:t>synthétiques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F2F83D9-AAAE-C942-8896-E5CFDC75F06F}"/>
                </a:ext>
              </a:extLst>
            </p:cNvPr>
            <p:cNvSpPr/>
            <p:nvPr/>
          </p:nvSpPr>
          <p:spPr>
            <a:xfrm>
              <a:off x="5527277" y="5057318"/>
              <a:ext cx="1533558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300" spc="210" dirty="0"/>
                <a:t>ÉTÉ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BD62994-FA1B-3443-8D39-73D0633E8437}"/>
                </a:ext>
              </a:extLst>
            </p:cNvPr>
            <p:cNvSpPr/>
            <p:nvPr/>
          </p:nvSpPr>
          <p:spPr>
            <a:xfrm>
              <a:off x="7108119" y="5057318"/>
              <a:ext cx="1533558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300" spc="210" dirty="0"/>
                <a:t>HIVER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39CD09-39A7-2B4C-96E5-BC7BBA29B177}"/>
                </a:ext>
              </a:extLst>
            </p:cNvPr>
            <p:cNvSpPr/>
            <p:nvPr/>
          </p:nvSpPr>
          <p:spPr>
            <a:xfrm>
              <a:off x="3898745" y="5057318"/>
              <a:ext cx="1479873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300" spc="210" dirty="0"/>
                <a:t>PRINTEMPS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1CC0416-D1FD-0740-9329-4F466A4F130E}"/>
                </a:ext>
              </a:extLst>
            </p:cNvPr>
            <p:cNvSpPr/>
            <p:nvPr/>
          </p:nvSpPr>
          <p:spPr>
            <a:xfrm>
              <a:off x="2956058" y="3598635"/>
              <a:ext cx="425669" cy="419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C58BEEB-334B-DA40-AD72-C3DB229E1F9E}"/>
                </a:ext>
              </a:extLst>
            </p:cNvPr>
            <p:cNvSpPr/>
            <p:nvPr/>
          </p:nvSpPr>
          <p:spPr>
            <a:xfrm>
              <a:off x="2096248" y="3620052"/>
              <a:ext cx="13238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b="1" dirty="0" err="1"/>
                <a:t>Nonyl</a:t>
              </a:r>
              <a:r>
                <a:rPr lang="fr-FR" sz="1200" b="1" dirty="0"/>
                <a:t>- </a:t>
              </a:r>
            </a:p>
            <a:p>
              <a:pPr algn="r"/>
              <a:r>
                <a:rPr lang="fr-FR" sz="1200" b="1" dirty="0"/>
                <a:t>phénols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2BBFE12-6692-0247-A6EA-EA8B4A87BF98}"/>
                </a:ext>
              </a:extLst>
            </p:cNvPr>
            <p:cNvSpPr/>
            <p:nvPr/>
          </p:nvSpPr>
          <p:spPr>
            <a:xfrm>
              <a:off x="3096597" y="4545956"/>
              <a:ext cx="425669" cy="419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E082719-FD21-0945-B74B-C5AFD411AC22}"/>
                </a:ext>
              </a:extLst>
            </p:cNvPr>
            <p:cNvSpPr/>
            <p:nvPr/>
          </p:nvSpPr>
          <p:spPr>
            <a:xfrm>
              <a:off x="2170688" y="4568550"/>
              <a:ext cx="13238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b="1" dirty="0"/>
                <a:t>Filtres UV</a:t>
              </a:r>
            </a:p>
          </p:txBody>
        </p: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49059E5E-2C33-914A-838F-F17CB60E97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4076" y="1614982"/>
              <a:ext cx="0" cy="195507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CCE236E9-7C79-B542-A181-7F7377BDCE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10361" y="1614982"/>
              <a:ext cx="0" cy="195507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3AF1896-93B9-9D4E-A51E-A2B78B132CED}"/>
                </a:ext>
              </a:extLst>
            </p:cNvPr>
            <p:cNvSpPr/>
            <p:nvPr/>
          </p:nvSpPr>
          <p:spPr>
            <a:xfrm>
              <a:off x="1263282" y="1692049"/>
              <a:ext cx="13238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b="1" dirty="0"/>
                <a:t>Pesticide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CB34A2B-A777-DF4D-A016-E2355CF61A19}"/>
                </a:ext>
              </a:extLst>
            </p:cNvPr>
            <p:cNvSpPr/>
            <p:nvPr/>
          </p:nvSpPr>
          <p:spPr>
            <a:xfrm>
              <a:off x="2077192" y="2044264"/>
              <a:ext cx="13238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b="1" dirty="0"/>
                <a:t>PCB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A0585DE0-C128-9242-9E4A-4AD68073BF79}"/>
                </a:ext>
              </a:extLst>
            </p:cNvPr>
            <p:cNvSpPr txBox="1"/>
            <p:nvPr/>
          </p:nvSpPr>
          <p:spPr>
            <a:xfrm>
              <a:off x="2669692" y="1615205"/>
              <a:ext cx="1170655" cy="2012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040"/>
                </a:lnSpc>
              </a:pPr>
              <a:r>
                <a:rPr lang="fr-FR" sz="800" dirty="0" err="1">
                  <a:latin typeface="Helvetica" pitchFamily="2" charset="0"/>
                </a:rPr>
                <a:t>Héptachlore</a:t>
              </a:r>
              <a:r>
                <a:rPr lang="fr-FR" sz="800" dirty="0">
                  <a:latin typeface="Helvetica" pitchFamily="2" charset="0"/>
                </a:rPr>
                <a:t> époxyde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28+31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153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149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138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118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101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Pyrène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Phénanthrène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Naphtalène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 err="1">
                  <a:latin typeface="Helvetica" pitchFamily="2" charset="0"/>
                </a:rPr>
                <a:t>Fluorène</a:t>
              </a:r>
              <a:endParaRPr lang="fr-FR" sz="800" dirty="0">
                <a:latin typeface="Helvetica" pitchFamily="2" charset="0"/>
              </a:endParaRPr>
            </a:p>
            <a:p>
              <a:pPr algn="r">
                <a:lnSpc>
                  <a:spcPts val="1040"/>
                </a:lnSpc>
              </a:pPr>
              <a:r>
                <a:rPr lang="fr-FR" sz="800" dirty="0" err="1">
                  <a:latin typeface="Helvetica" pitchFamily="2" charset="0"/>
                </a:rPr>
                <a:t>Fluoranthène</a:t>
              </a:r>
              <a:endParaRPr lang="fr-FR" sz="800" dirty="0">
                <a:latin typeface="Helvetica" pitchFamily="2" charset="0"/>
              </a:endParaRP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Benzo(a)pyrène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Benzo(a)anthracène</a:t>
              </a:r>
            </a:p>
            <a:p>
              <a:pPr algn="r">
                <a:lnSpc>
                  <a:spcPts val="1040"/>
                </a:lnSpc>
              </a:pPr>
              <a:r>
                <a:rPr lang="fr-FR" sz="800" dirty="0">
                  <a:latin typeface="Helvetica" pitchFamily="2" charset="0"/>
                </a:rPr>
                <a:t>Acénaphtène</a:t>
              </a:r>
            </a:p>
          </p:txBody>
        </p: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5712EEF1-EF3B-7B4F-8A22-D8C0861137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1528" y="1732573"/>
              <a:ext cx="226649" cy="9519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04C86D8F-60C7-D54C-90BA-E461B214C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4904" y="1833506"/>
              <a:ext cx="0" cy="65975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747F1C80-3726-9247-8B9F-12A9501770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177" y="2588267"/>
              <a:ext cx="0" cy="9291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3C48AE0-8F03-E244-A018-7CA63B758407}"/>
                </a:ext>
              </a:extLst>
            </p:cNvPr>
            <p:cNvSpPr/>
            <p:nvPr/>
          </p:nvSpPr>
          <p:spPr>
            <a:xfrm>
              <a:off x="1493216" y="2764234"/>
              <a:ext cx="1323858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300" b="1" dirty="0"/>
                <a:t>HAP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13E98401-D3EA-CF4A-A266-B9AB7B692366}"/>
              </a:ext>
            </a:extLst>
          </p:cNvPr>
          <p:cNvSpPr/>
          <p:nvPr/>
        </p:nvSpPr>
        <p:spPr>
          <a:xfrm>
            <a:off x="243690" y="5865822"/>
            <a:ext cx="4472326" cy="7848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b="1" dirty="0"/>
              <a:t>PCB</a:t>
            </a:r>
            <a:r>
              <a:rPr lang="fr-FR" sz="1500" dirty="0"/>
              <a:t>: peu de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b="1" dirty="0"/>
              <a:t>HAP</a:t>
            </a:r>
            <a:r>
              <a:rPr lang="fr-FR" sz="1500" dirty="0"/>
              <a:t>: STATION 10 source ponctuelle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b="1" dirty="0"/>
              <a:t>Émergents</a:t>
            </a:r>
            <a:r>
              <a:rPr lang="fr-FR" sz="1500" dirty="0"/>
              <a:t>: STATION 6 source puis effet de dilution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C9ACA4-444B-7B4F-848C-94E8D1DA0FDF}"/>
              </a:ext>
            </a:extLst>
          </p:cNvPr>
          <p:cNvSpPr/>
          <p:nvPr/>
        </p:nvSpPr>
        <p:spPr>
          <a:xfrm>
            <a:off x="179512" y="125259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CARTOGRAPHIE DANS L’EAU</a:t>
            </a:r>
            <a:endParaRPr lang="fr-FR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1C4FB4C-E834-7849-BDD5-F5478E4B56F3}"/>
              </a:ext>
            </a:extLst>
          </p:cNvPr>
          <p:cNvSpPr/>
          <p:nvPr/>
        </p:nvSpPr>
        <p:spPr>
          <a:xfrm>
            <a:off x="7717721" y="2739178"/>
            <a:ext cx="187055" cy="10801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C4FB4C-E834-7849-BDD5-F5478E4B56F3}"/>
              </a:ext>
            </a:extLst>
          </p:cNvPr>
          <p:cNvSpPr/>
          <p:nvPr/>
        </p:nvSpPr>
        <p:spPr>
          <a:xfrm>
            <a:off x="3469250" y="3867108"/>
            <a:ext cx="206347" cy="12789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C4FB4C-E834-7849-BDD5-F5478E4B56F3}"/>
              </a:ext>
            </a:extLst>
          </p:cNvPr>
          <p:cNvSpPr/>
          <p:nvPr/>
        </p:nvSpPr>
        <p:spPr>
          <a:xfrm>
            <a:off x="5116803" y="3875346"/>
            <a:ext cx="206347" cy="12789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C4FB4C-E834-7849-BDD5-F5478E4B56F3}"/>
              </a:ext>
            </a:extLst>
          </p:cNvPr>
          <p:cNvSpPr/>
          <p:nvPr/>
        </p:nvSpPr>
        <p:spPr>
          <a:xfrm>
            <a:off x="6762535" y="3879141"/>
            <a:ext cx="206347" cy="12789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912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6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Site atelier Estuaire de l’Adour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2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28" name="Image 27" descr="C:\Users\monperru\AppData\Local\Temp\Logo_Micropol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3449A0D-D441-8E45-A051-07FE33CE2395}"/>
              </a:ext>
            </a:extLst>
          </p:cNvPr>
          <p:cNvSpPr/>
          <p:nvPr/>
        </p:nvSpPr>
        <p:spPr>
          <a:xfrm>
            <a:off x="4424982" y="5711482"/>
            <a:ext cx="1533558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300" spc="210" dirty="0"/>
              <a:t>ÉTÉ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12711F-63C8-C345-B3B5-AB158DDDFE71}"/>
              </a:ext>
            </a:extLst>
          </p:cNvPr>
          <p:cNvSpPr/>
          <p:nvPr/>
        </p:nvSpPr>
        <p:spPr>
          <a:xfrm>
            <a:off x="6005824" y="5711482"/>
            <a:ext cx="1533558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300" spc="210" dirty="0"/>
              <a:t>HIVER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261B02F-F859-5940-B593-239EB7D9E0AA}"/>
              </a:ext>
            </a:extLst>
          </p:cNvPr>
          <p:cNvSpPr/>
          <p:nvPr/>
        </p:nvSpPr>
        <p:spPr>
          <a:xfrm>
            <a:off x="2796450" y="5711482"/>
            <a:ext cx="1479873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300" spc="210" dirty="0"/>
              <a:t>PRINTEMPS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4BFC7A0-1A5D-F54D-8C87-C0240368B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46" t="47884" r="-951" b="3436"/>
          <a:stretch/>
        </p:blipFill>
        <p:spPr>
          <a:xfrm>
            <a:off x="1763688" y="1988840"/>
            <a:ext cx="5960426" cy="374617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E171A17-DF51-1549-8FE7-EC2932D75C3B}"/>
              </a:ext>
            </a:extLst>
          </p:cNvPr>
          <p:cNvSpPr/>
          <p:nvPr/>
        </p:nvSpPr>
        <p:spPr>
          <a:xfrm>
            <a:off x="395536" y="2708920"/>
            <a:ext cx="1512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Résidus </a:t>
            </a:r>
          </a:p>
          <a:p>
            <a:pPr algn="ctr"/>
            <a:r>
              <a:rPr lang="fr-FR" sz="1200" b="1" dirty="0"/>
              <a:t>pharmaceutiques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C9ACA4-444B-7B4F-848C-94E8D1DA0FDF}"/>
              </a:ext>
            </a:extLst>
          </p:cNvPr>
          <p:cNvSpPr/>
          <p:nvPr/>
        </p:nvSpPr>
        <p:spPr>
          <a:xfrm>
            <a:off x="179512" y="125259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CARTOGRAPHIE DANS L’EAU</a:t>
            </a:r>
            <a:endParaRPr lang="fr-FR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C4FB4C-E834-7849-BDD5-F5478E4B56F3}"/>
              </a:ext>
            </a:extLst>
          </p:cNvPr>
          <p:cNvSpPr/>
          <p:nvPr/>
        </p:nvSpPr>
        <p:spPr>
          <a:xfrm>
            <a:off x="3240299" y="1989490"/>
            <a:ext cx="179574" cy="37437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C4FB4C-E834-7849-BDD5-F5478E4B56F3}"/>
              </a:ext>
            </a:extLst>
          </p:cNvPr>
          <p:cNvSpPr/>
          <p:nvPr/>
        </p:nvSpPr>
        <p:spPr>
          <a:xfrm>
            <a:off x="4896482" y="1988840"/>
            <a:ext cx="179574" cy="37437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C4FB4C-E834-7849-BDD5-F5478E4B56F3}"/>
              </a:ext>
            </a:extLst>
          </p:cNvPr>
          <p:cNvSpPr/>
          <p:nvPr/>
        </p:nvSpPr>
        <p:spPr>
          <a:xfrm>
            <a:off x="6516216" y="1989490"/>
            <a:ext cx="179574" cy="37437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696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rée manuelle 14"/>
          <p:cNvSpPr/>
          <p:nvPr/>
        </p:nvSpPr>
        <p:spPr>
          <a:xfrm flipH="1" flipV="1">
            <a:off x="0" y="0"/>
            <a:ext cx="9144000" cy="78740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0"/>
            <a:ext cx="11430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13"/>
          <p:cNvSpPr txBox="1">
            <a:spLocks noChangeArrowheads="1"/>
          </p:cNvSpPr>
          <p:nvPr/>
        </p:nvSpPr>
        <p:spPr bwMode="auto">
          <a:xfrm>
            <a:off x="1214438" y="101600"/>
            <a:ext cx="68119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3200" b="1">
                <a:solidFill>
                  <a:schemeClr val="bg1"/>
                </a:solidFill>
                <a:latin typeface="Calibri" pitchFamily="34" charset="0"/>
              </a:rPr>
              <a:t>Capbreton Canyon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Impact des traitements et devenir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5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8" name="Image 7" descr="C:\Users\monperru\AppData\Local\Temp\Logo_Micropol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/>
          <a:srcRect l="9128" r="25244"/>
          <a:stretch/>
        </p:blipFill>
        <p:spPr>
          <a:xfrm>
            <a:off x="0" y="2204864"/>
            <a:ext cx="4542532" cy="4653136"/>
          </a:xfrm>
          <a:prstGeom prst="rect">
            <a:avLst/>
          </a:prstGeom>
        </p:spPr>
      </p:pic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4644008" y="1124744"/>
            <a:ext cx="4499992" cy="70788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2. Quel est le devenir de ces micropolluants dans le milieu naturel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36512" y="1124744"/>
            <a:ext cx="4464496" cy="70788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 1. Quel est l’impact de  traitements tertiaires sur les micropolluants ?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 cstate="print"/>
          <a:srcRect r="9051"/>
          <a:stretch/>
        </p:blipFill>
        <p:spPr>
          <a:xfrm>
            <a:off x="4716016" y="2276872"/>
            <a:ext cx="4264135" cy="458112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30" name="AutoShape 6" descr="Résultat de recherche d'images pour &quot;estuaire adour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6" name="AutoShape 12" descr="Résultat de recherche d'images pour &quot;gouf de capbret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0" name="AutoShape 16" descr="Résultat de recherche d'images pour &quot;gouf de capbret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1" y="332656"/>
            <a:ext cx="88569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Principaux enjeux sur la qualité chimique des milieux aquatiques</a:t>
            </a:r>
          </a:p>
        </p:txBody>
      </p:sp>
      <p:sp>
        <p:nvSpPr>
          <p:cNvPr id="14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ZoneTexte 8"/>
          <p:cNvSpPr txBox="1">
            <a:spLocks noChangeArrowheads="1"/>
          </p:cNvSpPr>
          <p:nvPr/>
        </p:nvSpPr>
        <p:spPr bwMode="auto">
          <a:xfrm>
            <a:off x="323528" y="2076524"/>
            <a:ext cx="85232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1600" dirty="0">
                <a:latin typeface="Calibri" charset="0"/>
              </a:rPr>
              <a:t> Mieux identifier les substances et les sources polluantes présentes</a:t>
            </a:r>
          </a:p>
          <a:p>
            <a:pPr>
              <a:buFont typeface="Wingdings" pitchFamily="2" charset="2"/>
              <a:buChar char="§"/>
            </a:pPr>
            <a:r>
              <a:rPr lang="fr-FR" sz="1600" dirty="0">
                <a:latin typeface="Calibri" charset="0"/>
              </a:rPr>
              <a:t> Mieux évaluer les processus affectant le devenir de ces substances dans les milieux aquatiques</a:t>
            </a:r>
          </a:p>
          <a:p>
            <a:pPr>
              <a:buFont typeface="Wingdings" pitchFamily="2" charset="2"/>
              <a:buChar char="§"/>
            </a:pPr>
            <a:r>
              <a:rPr lang="fr-FR" sz="1600" dirty="0">
                <a:latin typeface="Calibri" charset="0"/>
              </a:rPr>
              <a:t> Mieux connaître leurs impacts sur les milieux aquatiques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107504" y="1127646"/>
            <a:ext cx="8928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b="1" dirty="0"/>
              <a:t> 1</a:t>
            </a:r>
            <a:r>
              <a:rPr lang="fr-FR" sz="1600" b="1" baseline="30000" dirty="0"/>
              <a:t>er</a:t>
            </a:r>
            <a:r>
              <a:rPr lang="fr-FR" sz="1600" b="1" dirty="0"/>
              <a:t> enjeu: répondre à des questions scientifiques</a:t>
            </a:r>
          </a:p>
          <a:p>
            <a:r>
              <a:rPr lang="fr-FR" sz="1600" b="1" dirty="0"/>
              <a:t>Développer des connaissances et des méthodologies nécessaires à la protection de la qualité des milieux aquatiques</a:t>
            </a: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179512" y="3143870"/>
            <a:ext cx="85689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b="1" dirty="0"/>
              <a:t> 2</a:t>
            </a:r>
            <a:r>
              <a:rPr lang="fr-FR" sz="1600" b="1" baseline="30000" dirty="0"/>
              <a:t>ème</a:t>
            </a:r>
            <a:r>
              <a:rPr lang="fr-FR" sz="1600" b="1" dirty="0"/>
              <a:t> enjeu: un enjeu règlementaire </a:t>
            </a:r>
          </a:p>
          <a:p>
            <a:r>
              <a:rPr lang="fr-FR" sz="1600" b="1" dirty="0"/>
              <a:t>Fournir des données pour la mise en œuvre de nouvelles directives afin de prévenir et gérer la pollution des milieux aquatiques (DCE, DCSMM)</a:t>
            </a:r>
          </a:p>
          <a:p>
            <a:endParaRPr lang="fr-FR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3528" y="407997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dirty="0">
                <a:latin typeface="Calibri" charset="0"/>
              </a:rPr>
              <a:t> </a:t>
            </a:r>
            <a:r>
              <a:rPr lang="en-US" sz="1600" dirty="0" err="1">
                <a:latin typeface="Calibri" charset="0"/>
              </a:rPr>
              <a:t>Sélectionner</a:t>
            </a:r>
            <a:r>
              <a:rPr lang="en-US" sz="1600" dirty="0">
                <a:latin typeface="Calibri" charset="0"/>
              </a:rPr>
              <a:t> et </a:t>
            </a:r>
            <a:r>
              <a:rPr lang="en-US" sz="1600" dirty="0" err="1">
                <a:latin typeface="Calibri" charset="0"/>
              </a:rPr>
              <a:t>prioriser</a:t>
            </a:r>
            <a:r>
              <a:rPr lang="en-US" sz="1600" dirty="0">
                <a:latin typeface="Calibri" charset="0"/>
              </a:rPr>
              <a:t> les substances candidates </a:t>
            </a:r>
            <a:endParaRPr lang="fr-FR" sz="1600" dirty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600" dirty="0">
                <a:latin typeface="Calibri" charset="0"/>
              </a:rPr>
              <a:t> Faisabilité de la surveillance des contaminants émergents et recommandations</a:t>
            </a: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179512" y="4800054"/>
            <a:ext cx="85689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b="1" dirty="0"/>
              <a:t> 3</a:t>
            </a:r>
            <a:r>
              <a:rPr lang="fr-FR" sz="1600" b="1" baseline="30000" dirty="0"/>
              <a:t>ème</a:t>
            </a:r>
            <a:r>
              <a:rPr lang="fr-FR" sz="1600" b="1" dirty="0"/>
              <a:t> enjeu – répondre à des inquiétudes sociétales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1520" y="5088086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dirty="0"/>
              <a:t> Acquérir des connaissances sur le comportement et la dangerosité des substances présentes dans les milieux, mais aussi sur leur contrôle et les moyens de réduction de cette pollution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/>
              <a:t> Rassurer le grand public</a:t>
            </a:r>
          </a:p>
          <a:p>
            <a:pPr>
              <a:buFont typeface="Arial" pitchFamily="34" charset="0"/>
              <a:buChar char="•"/>
            </a:pPr>
            <a:endParaRPr lang="fr-FR" sz="1600" dirty="0"/>
          </a:p>
        </p:txBody>
      </p:sp>
      <p:sp>
        <p:nvSpPr>
          <p:cNvPr id="16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pic>
        <p:nvPicPr>
          <p:cNvPr id="17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:\Users\monperru\AppData\Local\Temp\Logo_Micropol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68" y="2751427"/>
            <a:ext cx="3208831" cy="2602429"/>
          </a:xfrm>
          <a:prstGeom prst="rect">
            <a:avLst/>
          </a:prstGeom>
        </p:spPr>
      </p:pic>
      <p:grpSp>
        <p:nvGrpSpPr>
          <p:cNvPr id="10" name="Group 5"/>
          <p:cNvGrpSpPr>
            <a:grpSpLocks noChangeAspect="1"/>
          </p:cNvGrpSpPr>
          <p:nvPr/>
        </p:nvGrpSpPr>
        <p:grpSpPr bwMode="auto">
          <a:xfrm>
            <a:off x="2253458" y="1642294"/>
            <a:ext cx="4449233" cy="4451351"/>
            <a:chOff x="1787" y="670"/>
            <a:chExt cx="2102" cy="2103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838" y="673"/>
              <a:ext cx="524" cy="595"/>
            </a:xfrm>
            <a:custGeom>
              <a:avLst/>
              <a:gdLst>
                <a:gd name="T0" fmla="*/ 5376 w 5376"/>
                <a:gd name="T1" fmla="*/ 1441 h 6096"/>
                <a:gd name="T2" fmla="*/ 0 w 5376"/>
                <a:gd name="T3" fmla="*/ 0 h 6096"/>
                <a:gd name="T4" fmla="*/ 0 w 5376"/>
                <a:gd name="T5" fmla="*/ 5376 h 6096"/>
                <a:gd name="T6" fmla="*/ 2688 w 5376"/>
                <a:gd name="T7" fmla="*/ 6096 h 6096"/>
                <a:gd name="T8" fmla="*/ 5376 w 5376"/>
                <a:gd name="T9" fmla="*/ 1441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6" h="6096">
                  <a:moveTo>
                    <a:pt x="5376" y="1441"/>
                  </a:moveTo>
                  <a:cubicBezTo>
                    <a:pt x="3742" y="497"/>
                    <a:pt x="1888" y="0"/>
                    <a:pt x="0" y="0"/>
                  </a:cubicBezTo>
                  <a:lnTo>
                    <a:pt x="0" y="5376"/>
                  </a:lnTo>
                  <a:cubicBezTo>
                    <a:pt x="944" y="5376"/>
                    <a:pt x="1871" y="5624"/>
                    <a:pt x="2688" y="6096"/>
                  </a:cubicBezTo>
                  <a:lnTo>
                    <a:pt x="5376" y="1441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2834" y="670"/>
              <a:ext cx="531" cy="601"/>
            </a:xfrm>
            <a:custGeom>
              <a:avLst/>
              <a:gdLst>
                <a:gd name="T0" fmla="*/ 5392 w 5441"/>
                <a:gd name="T1" fmla="*/ 1501 h 6165"/>
                <a:gd name="T2" fmla="*/ 4771 w 5441"/>
                <a:gd name="T3" fmla="*/ 1168 h 6165"/>
                <a:gd name="T4" fmla="*/ 4131 w 5441"/>
                <a:gd name="T5" fmla="*/ 879 h 6165"/>
                <a:gd name="T6" fmla="*/ 3476 w 5441"/>
                <a:gd name="T7" fmla="*/ 633 h 6165"/>
                <a:gd name="T8" fmla="*/ 2807 w 5441"/>
                <a:gd name="T9" fmla="*/ 430 h 6165"/>
                <a:gd name="T10" fmla="*/ 2125 w 5441"/>
                <a:gd name="T11" fmla="*/ 271 h 6165"/>
                <a:gd name="T12" fmla="*/ 1434 w 5441"/>
                <a:gd name="T13" fmla="*/ 157 h 6165"/>
                <a:gd name="T14" fmla="*/ 736 w 5441"/>
                <a:gd name="T15" fmla="*/ 87 h 6165"/>
                <a:gd name="T16" fmla="*/ 32 w 5441"/>
                <a:gd name="T17" fmla="*/ 64 h 6165"/>
                <a:gd name="T18" fmla="*/ 64 w 5441"/>
                <a:gd name="T19" fmla="*/ 5408 h 6165"/>
                <a:gd name="T20" fmla="*/ 210 w 5441"/>
                <a:gd name="T21" fmla="*/ 5379 h 6165"/>
                <a:gd name="T22" fmla="*/ 564 w 5441"/>
                <a:gd name="T23" fmla="*/ 5402 h 6165"/>
                <a:gd name="T24" fmla="*/ 914 w 5441"/>
                <a:gd name="T25" fmla="*/ 5448 h 6165"/>
                <a:gd name="T26" fmla="*/ 1261 w 5441"/>
                <a:gd name="T27" fmla="*/ 5517 h 6165"/>
                <a:gd name="T28" fmla="*/ 1602 w 5441"/>
                <a:gd name="T29" fmla="*/ 5609 h 6165"/>
                <a:gd name="T30" fmla="*/ 1936 w 5441"/>
                <a:gd name="T31" fmla="*/ 5722 h 6165"/>
                <a:gd name="T32" fmla="*/ 2263 w 5441"/>
                <a:gd name="T33" fmla="*/ 5857 h 6165"/>
                <a:gd name="T34" fmla="*/ 2581 w 5441"/>
                <a:gd name="T35" fmla="*/ 6014 h 6165"/>
                <a:gd name="T36" fmla="*/ 2693 w 5441"/>
                <a:gd name="T37" fmla="*/ 6112 h 6165"/>
                <a:gd name="T38" fmla="*/ 2748 w 5441"/>
                <a:gd name="T39" fmla="*/ 6144 h 6165"/>
                <a:gd name="T40" fmla="*/ 2551 w 5441"/>
                <a:gd name="T41" fmla="*/ 6071 h 6165"/>
                <a:gd name="T42" fmla="*/ 2237 w 5441"/>
                <a:gd name="T43" fmla="*/ 5916 h 6165"/>
                <a:gd name="T44" fmla="*/ 1914 w 5441"/>
                <a:gd name="T45" fmla="*/ 5782 h 6165"/>
                <a:gd name="T46" fmla="*/ 1584 w 5441"/>
                <a:gd name="T47" fmla="*/ 5670 h 6165"/>
                <a:gd name="T48" fmla="*/ 1247 w 5441"/>
                <a:gd name="T49" fmla="*/ 5580 h 6165"/>
                <a:gd name="T50" fmla="*/ 905 w 5441"/>
                <a:gd name="T51" fmla="*/ 5512 h 6165"/>
                <a:gd name="T52" fmla="*/ 558 w 5441"/>
                <a:gd name="T53" fmla="*/ 5466 h 6165"/>
                <a:gd name="T54" fmla="*/ 209 w 5441"/>
                <a:gd name="T55" fmla="*/ 5443 h 6165"/>
                <a:gd name="T56" fmla="*/ 0 w 5441"/>
                <a:gd name="T57" fmla="*/ 5408 h 6165"/>
                <a:gd name="T58" fmla="*/ 10 w 5441"/>
                <a:gd name="T59" fmla="*/ 10 h 6165"/>
                <a:gd name="T60" fmla="*/ 388 w 5441"/>
                <a:gd name="T61" fmla="*/ 7 h 6165"/>
                <a:gd name="T62" fmla="*/ 1093 w 5441"/>
                <a:gd name="T63" fmla="*/ 53 h 6165"/>
                <a:gd name="T64" fmla="*/ 1792 w 5441"/>
                <a:gd name="T65" fmla="*/ 145 h 6165"/>
                <a:gd name="T66" fmla="*/ 2483 w 5441"/>
                <a:gd name="T67" fmla="*/ 282 h 6165"/>
                <a:gd name="T68" fmla="*/ 3162 w 5441"/>
                <a:gd name="T69" fmla="*/ 465 h 6165"/>
                <a:gd name="T70" fmla="*/ 3829 w 5441"/>
                <a:gd name="T71" fmla="*/ 691 h 6165"/>
                <a:gd name="T72" fmla="*/ 4481 w 5441"/>
                <a:gd name="T73" fmla="*/ 961 h 6165"/>
                <a:gd name="T74" fmla="*/ 5114 w 5441"/>
                <a:gd name="T75" fmla="*/ 1273 h 6165"/>
                <a:gd name="T76" fmla="*/ 5439 w 5441"/>
                <a:gd name="T77" fmla="*/ 1464 h 6165"/>
                <a:gd name="T78" fmla="*/ 2748 w 5441"/>
                <a:gd name="T79" fmla="*/ 6144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41" h="6165">
                  <a:moveTo>
                    <a:pt x="5380" y="1457"/>
                  </a:moveTo>
                  <a:lnTo>
                    <a:pt x="5392" y="1501"/>
                  </a:lnTo>
                  <a:lnTo>
                    <a:pt x="5083" y="1329"/>
                  </a:lnTo>
                  <a:lnTo>
                    <a:pt x="4771" y="1168"/>
                  </a:lnTo>
                  <a:lnTo>
                    <a:pt x="4453" y="1018"/>
                  </a:lnTo>
                  <a:lnTo>
                    <a:pt x="4131" y="879"/>
                  </a:lnTo>
                  <a:lnTo>
                    <a:pt x="3806" y="751"/>
                  </a:lnTo>
                  <a:lnTo>
                    <a:pt x="3476" y="633"/>
                  </a:lnTo>
                  <a:lnTo>
                    <a:pt x="3143" y="526"/>
                  </a:lnTo>
                  <a:lnTo>
                    <a:pt x="2807" y="430"/>
                  </a:lnTo>
                  <a:lnTo>
                    <a:pt x="2467" y="345"/>
                  </a:lnTo>
                  <a:lnTo>
                    <a:pt x="2125" y="271"/>
                  </a:lnTo>
                  <a:lnTo>
                    <a:pt x="1781" y="208"/>
                  </a:lnTo>
                  <a:lnTo>
                    <a:pt x="1434" y="157"/>
                  </a:lnTo>
                  <a:lnTo>
                    <a:pt x="1086" y="116"/>
                  </a:lnTo>
                  <a:lnTo>
                    <a:pt x="736" y="87"/>
                  </a:lnTo>
                  <a:lnTo>
                    <a:pt x="384" y="70"/>
                  </a:lnTo>
                  <a:lnTo>
                    <a:pt x="32" y="64"/>
                  </a:lnTo>
                  <a:lnTo>
                    <a:pt x="64" y="32"/>
                  </a:lnTo>
                  <a:lnTo>
                    <a:pt x="64" y="5408"/>
                  </a:lnTo>
                  <a:lnTo>
                    <a:pt x="33" y="5376"/>
                  </a:lnTo>
                  <a:lnTo>
                    <a:pt x="210" y="5379"/>
                  </a:lnTo>
                  <a:lnTo>
                    <a:pt x="387" y="5388"/>
                  </a:lnTo>
                  <a:lnTo>
                    <a:pt x="564" y="5402"/>
                  </a:lnTo>
                  <a:lnTo>
                    <a:pt x="740" y="5422"/>
                  </a:lnTo>
                  <a:lnTo>
                    <a:pt x="914" y="5448"/>
                  </a:lnTo>
                  <a:lnTo>
                    <a:pt x="1088" y="5480"/>
                  </a:lnTo>
                  <a:lnTo>
                    <a:pt x="1261" y="5517"/>
                  </a:lnTo>
                  <a:lnTo>
                    <a:pt x="1432" y="5560"/>
                  </a:lnTo>
                  <a:lnTo>
                    <a:pt x="1602" y="5609"/>
                  </a:lnTo>
                  <a:lnTo>
                    <a:pt x="1770" y="5662"/>
                  </a:lnTo>
                  <a:lnTo>
                    <a:pt x="1936" y="5722"/>
                  </a:lnTo>
                  <a:lnTo>
                    <a:pt x="2100" y="5787"/>
                  </a:lnTo>
                  <a:lnTo>
                    <a:pt x="2263" y="5857"/>
                  </a:lnTo>
                  <a:lnTo>
                    <a:pt x="2423" y="5933"/>
                  </a:lnTo>
                  <a:lnTo>
                    <a:pt x="2581" y="6014"/>
                  </a:lnTo>
                  <a:lnTo>
                    <a:pt x="2736" y="6101"/>
                  </a:lnTo>
                  <a:lnTo>
                    <a:pt x="2693" y="6112"/>
                  </a:lnTo>
                  <a:lnTo>
                    <a:pt x="5380" y="1457"/>
                  </a:lnTo>
                  <a:close/>
                  <a:moveTo>
                    <a:pt x="2748" y="6144"/>
                  </a:moveTo>
                  <a:cubicBezTo>
                    <a:pt x="2739" y="6160"/>
                    <a:pt x="2720" y="6165"/>
                    <a:pt x="2705" y="6156"/>
                  </a:cubicBezTo>
                  <a:lnTo>
                    <a:pt x="2551" y="6071"/>
                  </a:lnTo>
                  <a:lnTo>
                    <a:pt x="2395" y="5991"/>
                  </a:lnTo>
                  <a:lnTo>
                    <a:pt x="2237" y="5916"/>
                  </a:lnTo>
                  <a:lnTo>
                    <a:pt x="2077" y="5847"/>
                  </a:lnTo>
                  <a:lnTo>
                    <a:pt x="1914" y="5782"/>
                  </a:lnTo>
                  <a:lnTo>
                    <a:pt x="1750" y="5723"/>
                  </a:lnTo>
                  <a:lnTo>
                    <a:pt x="1584" y="5670"/>
                  </a:lnTo>
                  <a:lnTo>
                    <a:pt x="1416" y="5622"/>
                  </a:lnTo>
                  <a:lnTo>
                    <a:pt x="1247" y="5580"/>
                  </a:lnTo>
                  <a:lnTo>
                    <a:pt x="1077" y="5543"/>
                  </a:lnTo>
                  <a:lnTo>
                    <a:pt x="905" y="5512"/>
                  </a:lnTo>
                  <a:lnTo>
                    <a:pt x="732" y="5486"/>
                  </a:lnTo>
                  <a:lnTo>
                    <a:pt x="558" y="5466"/>
                  </a:lnTo>
                  <a:lnTo>
                    <a:pt x="384" y="5451"/>
                  </a:lnTo>
                  <a:lnTo>
                    <a:pt x="209" y="5443"/>
                  </a:lnTo>
                  <a:lnTo>
                    <a:pt x="32" y="5440"/>
                  </a:lnTo>
                  <a:cubicBezTo>
                    <a:pt x="14" y="5440"/>
                    <a:pt x="0" y="5425"/>
                    <a:pt x="0" y="5408"/>
                  </a:cubicBezTo>
                  <a:lnTo>
                    <a:pt x="0" y="32"/>
                  </a:lnTo>
                  <a:cubicBezTo>
                    <a:pt x="0" y="24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lnTo>
                    <a:pt x="388" y="7"/>
                  </a:lnTo>
                  <a:lnTo>
                    <a:pt x="741" y="24"/>
                  </a:lnTo>
                  <a:lnTo>
                    <a:pt x="1093" y="53"/>
                  </a:lnTo>
                  <a:lnTo>
                    <a:pt x="1444" y="93"/>
                  </a:lnTo>
                  <a:lnTo>
                    <a:pt x="1792" y="145"/>
                  </a:lnTo>
                  <a:lnTo>
                    <a:pt x="2139" y="208"/>
                  </a:lnTo>
                  <a:lnTo>
                    <a:pt x="2483" y="282"/>
                  </a:lnTo>
                  <a:lnTo>
                    <a:pt x="2824" y="368"/>
                  </a:lnTo>
                  <a:lnTo>
                    <a:pt x="3162" y="465"/>
                  </a:lnTo>
                  <a:lnTo>
                    <a:pt x="3498" y="572"/>
                  </a:lnTo>
                  <a:lnTo>
                    <a:pt x="3829" y="691"/>
                  </a:lnTo>
                  <a:lnTo>
                    <a:pt x="4157" y="821"/>
                  </a:lnTo>
                  <a:lnTo>
                    <a:pt x="4481" y="961"/>
                  </a:lnTo>
                  <a:lnTo>
                    <a:pt x="4800" y="1112"/>
                  </a:lnTo>
                  <a:lnTo>
                    <a:pt x="5114" y="1273"/>
                  </a:lnTo>
                  <a:lnTo>
                    <a:pt x="5423" y="1445"/>
                  </a:lnTo>
                  <a:cubicBezTo>
                    <a:pt x="5431" y="1449"/>
                    <a:pt x="5437" y="1456"/>
                    <a:pt x="5439" y="1464"/>
                  </a:cubicBezTo>
                  <a:cubicBezTo>
                    <a:pt x="5441" y="1473"/>
                    <a:pt x="5440" y="1482"/>
                    <a:pt x="5436" y="1489"/>
                  </a:cubicBezTo>
                  <a:lnTo>
                    <a:pt x="2748" y="6144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3100" y="814"/>
              <a:ext cx="645" cy="646"/>
            </a:xfrm>
            <a:custGeom>
              <a:avLst/>
              <a:gdLst>
                <a:gd name="T0" fmla="*/ 6623 w 6623"/>
                <a:gd name="T1" fmla="*/ 3935 h 6623"/>
                <a:gd name="T2" fmla="*/ 2688 w 6623"/>
                <a:gd name="T3" fmla="*/ 0 h 6623"/>
                <a:gd name="T4" fmla="*/ 0 w 6623"/>
                <a:gd name="T5" fmla="*/ 4655 h 6623"/>
                <a:gd name="T6" fmla="*/ 1968 w 6623"/>
                <a:gd name="T7" fmla="*/ 6623 h 6623"/>
                <a:gd name="T8" fmla="*/ 6623 w 6623"/>
                <a:gd name="T9" fmla="*/ 3935 h 6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3" h="6623">
                  <a:moveTo>
                    <a:pt x="6623" y="3935"/>
                  </a:moveTo>
                  <a:cubicBezTo>
                    <a:pt x="5680" y="2301"/>
                    <a:pt x="4322" y="943"/>
                    <a:pt x="2688" y="0"/>
                  </a:cubicBezTo>
                  <a:lnTo>
                    <a:pt x="0" y="4655"/>
                  </a:lnTo>
                  <a:cubicBezTo>
                    <a:pt x="817" y="5127"/>
                    <a:pt x="1496" y="5806"/>
                    <a:pt x="1968" y="6623"/>
                  </a:cubicBezTo>
                  <a:lnTo>
                    <a:pt x="6623" y="3935"/>
                  </a:lnTo>
                  <a:close/>
                </a:path>
              </a:pathLst>
            </a:custGeom>
            <a:solidFill>
              <a:srgbClr val="4F81B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3096" y="811"/>
              <a:ext cx="652" cy="652"/>
            </a:xfrm>
            <a:custGeom>
              <a:avLst/>
              <a:gdLst>
                <a:gd name="T0" fmla="*/ 6632 w 6693"/>
                <a:gd name="T1" fmla="*/ 3984 h 6692"/>
                <a:gd name="T2" fmla="*/ 6260 w 6693"/>
                <a:gd name="T3" fmla="*/ 3386 h 6692"/>
                <a:gd name="T4" fmla="*/ 5851 w 6693"/>
                <a:gd name="T5" fmla="*/ 2816 h 6692"/>
                <a:gd name="T6" fmla="*/ 5406 w 6693"/>
                <a:gd name="T7" fmla="*/ 2274 h 6692"/>
                <a:gd name="T8" fmla="*/ 4928 w 6693"/>
                <a:gd name="T9" fmla="*/ 1764 h 6692"/>
                <a:gd name="T10" fmla="*/ 4417 w 6693"/>
                <a:gd name="T11" fmla="*/ 1286 h 6692"/>
                <a:gd name="T12" fmla="*/ 3876 w 6693"/>
                <a:gd name="T13" fmla="*/ 841 h 6692"/>
                <a:gd name="T14" fmla="*/ 3305 w 6693"/>
                <a:gd name="T15" fmla="*/ 432 h 6692"/>
                <a:gd name="T16" fmla="*/ 2708 w 6693"/>
                <a:gd name="T17" fmla="*/ 60 h 6692"/>
                <a:gd name="T18" fmla="*/ 64 w 6693"/>
                <a:gd name="T19" fmla="*/ 4704 h 6692"/>
                <a:gd name="T20" fmla="*/ 204 w 6693"/>
                <a:gd name="T21" fmla="*/ 4752 h 6692"/>
                <a:gd name="T22" fmla="*/ 499 w 6693"/>
                <a:gd name="T23" fmla="*/ 4949 h 6692"/>
                <a:gd name="T24" fmla="*/ 780 w 6693"/>
                <a:gd name="T25" fmla="*/ 5164 h 6692"/>
                <a:gd name="T26" fmla="*/ 1045 w 6693"/>
                <a:gd name="T27" fmla="*/ 5397 h 6692"/>
                <a:gd name="T28" fmla="*/ 1295 w 6693"/>
                <a:gd name="T29" fmla="*/ 5646 h 6692"/>
                <a:gd name="T30" fmla="*/ 1528 w 6693"/>
                <a:gd name="T31" fmla="*/ 5912 h 6692"/>
                <a:gd name="T32" fmla="*/ 1743 w 6693"/>
                <a:gd name="T33" fmla="*/ 6192 h 6692"/>
                <a:gd name="T34" fmla="*/ 1940 w 6693"/>
                <a:gd name="T35" fmla="*/ 6487 h 6692"/>
                <a:gd name="T36" fmla="*/ 1988 w 6693"/>
                <a:gd name="T37" fmla="*/ 6628 h 6692"/>
                <a:gd name="T38" fmla="*/ 2020 w 6693"/>
                <a:gd name="T39" fmla="*/ 6684 h 6692"/>
                <a:gd name="T40" fmla="*/ 1886 w 6693"/>
                <a:gd name="T41" fmla="*/ 6522 h 6692"/>
                <a:gd name="T42" fmla="*/ 1692 w 6693"/>
                <a:gd name="T43" fmla="*/ 6231 h 6692"/>
                <a:gd name="T44" fmla="*/ 1479 w 6693"/>
                <a:gd name="T45" fmla="*/ 5953 h 6692"/>
                <a:gd name="T46" fmla="*/ 1249 w 6693"/>
                <a:gd name="T47" fmla="*/ 5691 h 6692"/>
                <a:gd name="T48" fmla="*/ 1002 w 6693"/>
                <a:gd name="T49" fmla="*/ 5444 h 6692"/>
                <a:gd name="T50" fmla="*/ 740 w 6693"/>
                <a:gd name="T51" fmla="*/ 5214 h 6692"/>
                <a:gd name="T52" fmla="*/ 463 w 6693"/>
                <a:gd name="T53" fmla="*/ 5001 h 6692"/>
                <a:gd name="T54" fmla="*/ 171 w 6693"/>
                <a:gd name="T55" fmla="*/ 4807 h 6692"/>
                <a:gd name="T56" fmla="*/ 9 w 6693"/>
                <a:gd name="T57" fmla="*/ 4672 h 6692"/>
                <a:gd name="T58" fmla="*/ 2716 w 6693"/>
                <a:gd name="T59" fmla="*/ 2 h 6692"/>
                <a:gd name="T60" fmla="*/ 3044 w 6693"/>
                <a:gd name="T61" fmla="*/ 188 h 6692"/>
                <a:gd name="T62" fmla="*/ 3633 w 6693"/>
                <a:gd name="T63" fmla="*/ 581 h 6692"/>
                <a:gd name="T64" fmla="*/ 4192 w 6693"/>
                <a:gd name="T65" fmla="*/ 1010 h 6692"/>
                <a:gd name="T66" fmla="*/ 4721 w 6693"/>
                <a:gd name="T67" fmla="*/ 1474 h 6692"/>
                <a:gd name="T68" fmla="*/ 5219 w 6693"/>
                <a:gd name="T69" fmla="*/ 1972 h 6692"/>
                <a:gd name="T70" fmla="*/ 5683 w 6693"/>
                <a:gd name="T71" fmla="*/ 2502 h 6692"/>
                <a:gd name="T72" fmla="*/ 6112 w 6693"/>
                <a:gd name="T73" fmla="*/ 3061 h 6692"/>
                <a:gd name="T74" fmla="*/ 6505 w 6693"/>
                <a:gd name="T75" fmla="*/ 3649 h 6692"/>
                <a:gd name="T76" fmla="*/ 6690 w 6693"/>
                <a:gd name="T77" fmla="*/ 3976 h 6692"/>
                <a:gd name="T78" fmla="*/ 2020 w 6693"/>
                <a:gd name="T79" fmla="*/ 6684 h 6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693" h="6692">
                  <a:moveTo>
                    <a:pt x="6643" y="3940"/>
                  </a:moveTo>
                  <a:lnTo>
                    <a:pt x="6632" y="3984"/>
                  </a:lnTo>
                  <a:lnTo>
                    <a:pt x="6451" y="3681"/>
                  </a:lnTo>
                  <a:lnTo>
                    <a:pt x="6260" y="3386"/>
                  </a:lnTo>
                  <a:lnTo>
                    <a:pt x="6060" y="3097"/>
                  </a:lnTo>
                  <a:lnTo>
                    <a:pt x="5851" y="2816"/>
                  </a:lnTo>
                  <a:lnTo>
                    <a:pt x="5633" y="2541"/>
                  </a:lnTo>
                  <a:lnTo>
                    <a:pt x="5406" y="2274"/>
                  </a:lnTo>
                  <a:lnTo>
                    <a:pt x="5171" y="2015"/>
                  </a:lnTo>
                  <a:lnTo>
                    <a:pt x="4928" y="1764"/>
                  </a:lnTo>
                  <a:lnTo>
                    <a:pt x="4676" y="1520"/>
                  </a:lnTo>
                  <a:lnTo>
                    <a:pt x="4417" y="1286"/>
                  </a:lnTo>
                  <a:lnTo>
                    <a:pt x="4150" y="1059"/>
                  </a:lnTo>
                  <a:lnTo>
                    <a:pt x="3876" y="841"/>
                  </a:lnTo>
                  <a:lnTo>
                    <a:pt x="3594" y="632"/>
                  </a:lnTo>
                  <a:lnTo>
                    <a:pt x="3305" y="432"/>
                  </a:lnTo>
                  <a:lnTo>
                    <a:pt x="3010" y="241"/>
                  </a:lnTo>
                  <a:lnTo>
                    <a:pt x="2708" y="60"/>
                  </a:lnTo>
                  <a:lnTo>
                    <a:pt x="2752" y="49"/>
                  </a:lnTo>
                  <a:lnTo>
                    <a:pt x="64" y="4704"/>
                  </a:lnTo>
                  <a:lnTo>
                    <a:pt x="53" y="4661"/>
                  </a:lnTo>
                  <a:lnTo>
                    <a:pt x="204" y="4752"/>
                  </a:lnTo>
                  <a:lnTo>
                    <a:pt x="354" y="4848"/>
                  </a:lnTo>
                  <a:lnTo>
                    <a:pt x="499" y="4949"/>
                  </a:lnTo>
                  <a:lnTo>
                    <a:pt x="642" y="5054"/>
                  </a:lnTo>
                  <a:lnTo>
                    <a:pt x="780" y="5164"/>
                  </a:lnTo>
                  <a:lnTo>
                    <a:pt x="914" y="5279"/>
                  </a:lnTo>
                  <a:lnTo>
                    <a:pt x="1045" y="5397"/>
                  </a:lnTo>
                  <a:lnTo>
                    <a:pt x="1172" y="5519"/>
                  </a:lnTo>
                  <a:lnTo>
                    <a:pt x="1295" y="5646"/>
                  </a:lnTo>
                  <a:lnTo>
                    <a:pt x="1413" y="5778"/>
                  </a:lnTo>
                  <a:lnTo>
                    <a:pt x="1528" y="5912"/>
                  </a:lnTo>
                  <a:lnTo>
                    <a:pt x="1638" y="6050"/>
                  </a:lnTo>
                  <a:lnTo>
                    <a:pt x="1743" y="6192"/>
                  </a:lnTo>
                  <a:lnTo>
                    <a:pt x="1844" y="6338"/>
                  </a:lnTo>
                  <a:lnTo>
                    <a:pt x="1940" y="6487"/>
                  </a:lnTo>
                  <a:lnTo>
                    <a:pt x="2031" y="6639"/>
                  </a:lnTo>
                  <a:lnTo>
                    <a:pt x="1988" y="6628"/>
                  </a:lnTo>
                  <a:lnTo>
                    <a:pt x="6643" y="3940"/>
                  </a:lnTo>
                  <a:close/>
                  <a:moveTo>
                    <a:pt x="2020" y="6684"/>
                  </a:moveTo>
                  <a:cubicBezTo>
                    <a:pt x="2005" y="6692"/>
                    <a:pt x="1986" y="6687"/>
                    <a:pt x="1977" y="6672"/>
                  </a:cubicBezTo>
                  <a:lnTo>
                    <a:pt x="1886" y="6522"/>
                  </a:lnTo>
                  <a:lnTo>
                    <a:pt x="1791" y="6374"/>
                  </a:lnTo>
                  <a:lnTo>
                    <a:pt x="1692" y="6231"/>
                  </a:lnTo>
                  <a:lnTo>
                    <a:pt x="1587" y="6090"/>
                  </a:lnTo>
                  <a:lnTo>
                    <a:pt x="1479" y="5953"/>
                  </a:lnTo>
                  <a:lnTo>
                    <a:pt x="1366" y="5820"/>
                  </a:lnTo>
                  <a:lnTo>
                    <a:pt x="1249" y="5691"/>
                  </a:lnTo>
                  <a:lnTo>
                    <a:pt x="1128" y="5566"/>
                  </a:lnTo>
                  <a:lnTo>
                    <a:pt x="1002" y="5444"/>
                  </a:lnTo>
                  <a:lnTo>
                    <a:pt x="873" y="5327"/>
                  </a:lnTo>
                  <a:lnTo>
                    <a:pt x="740" y="5214"/>
                  </a:lnTo>
                  <a:lnTo>
                    <a:pt x="603" y="5106"/>
                  </a:lnTo>
                  <a:lnTo>
                    <a:pt x="463" y="5001"/>
                  </a:lnTo>
                  <a:lnTo>
                    <a:pt x="319" y="4902"/>
                  </a:lnTo>
                  <a:lnTo>
                    <a:pt x="171" y="4807"/>
                  </a:lnTo>
                  <a:lnTo>
                    <a:pt x="20" y="4716"/>
                  </a:lnTo>
                  <a:cubicBezTo>
                    <a:pt x="5" y="4707"/>
                    <a:pt x="0" y="4688"/>
                    <a:pt x="9" y="4672"/>
                  </a:cubicBezTo>
                  <a:lnTo>
                    <a:pt x="2696" y="17"/>
                  </a:lnTo>
                  <a:cubicBezTo>
                    <a:pt x="2701" y="10"/>
                    <a:pt x="2708" y="4"/>
                    <a:pt x="2716" y="2"/>
                  </a:cubicBezTo>
                  <a:cubicBezTo>
                    <a:pt x="2724" y="0"/>
                    <a:pt x="2733" y="1"/>
                    <a:pt x="2740" y="6"/>
                  </a:cubicBezTo>
                  <a:lnTo>
                    <a:pt x="3044" y="188"/>
                  </a:lnTo>
                  <a:lnTo>
                    <a:pt x="3342" y="380"/>
                  </a:lnTo>
                  <a:lnTo>
                    <a:pt x="3633" y="581"/>
                  </a:lnTo>
                  <a:lnTo>
                    <a:pt x="3916" y="791"/>
                  </a:lnTo>
                  <a:lnTo>
                    <a:pt x="4192" y="1010"/>
                  </a:lnTo>
                  <a:lnTo>
                    <a:pt x="4460" y="1238"/>
                  </a:lnTo>
                  <a:lnTo>
                    <a:pt x="4721" y="1474"/>
                  </a:lnTo>
                  <a:lnTo>
                    <a:pt x="4974" y="1719"/>
                  </a:lnTo>
                  <a:lnTo>
                    <a:pt x="5219" y="1972"/>
                  </a:lnTo>
                  <a:lnTo>
                    <a:pt x="5455" y="2233"/>
                  </a:lnTo>
                  <a:lnTo>
                    <a:pt x="5683" y="2502"/>
                  </a:lnTo>
                  <a:lnTo>
                    <a:pt x="5902" y="2777"/>
                  </a:lnTo>
                  <a:lnTo>
                    <a:pt x="6112" y="3061"/>
                  </a:lnTo>
                  <a:lnTo>
                    <a:pt x="6313" y="3351"/>
                  </a:lnTo>
                  <a:lnTo>
                    <a:pt x="6505" y="3649"/>
                  </a:lnTo>
                  <a:lnTo>
                    <a:pt x="6687" y="3952"/>
                  </a:lnTo>
                  <a:cubicBezTo>
                    <a:pt x="6691" y="3959"/>
                    <a:pt x="6693" y="3968"/>
                    <a:pt x="6690" y="3976"/>
                  </a:cubicBezTo>
                  <a:cubicBezTo>
                    <a:pt x="6688" y="3984"/>
                    <a:pt x="6683" y="3991"/>
                    <a:pt x="6675" y="3996"/>
                  </a:cubicBezTo>
                  <a:lnTo>
                    <a:pt x="2020" y="6684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291" y="1198"/>
              <a:ext cx="594" cy="524"/>
            </a:xfrm>
            <a:custGeom>
              <a:avLst/>
              <a:gdLst>
                <a:gd name="T0" fmla="*/ 6096 w 6096"/>
                <a:gd name="T1" fmla="*/ 5375 h 5375"/>
                <a:gd name="T2" fmla="*/ 4655 w 6096"/>
                <a:gd name="T3" fmla="*/ 0 h 5375"/>
                <a:gd name="T4" fmla="*/ 0 w 6096"/>
                <a:gd name="T5" fmla="*/ 2688 h 5375"/>
                <a:gd name="T6" fmla="*/ 720 w 6096"/>
                <a:gd name="T7" fmla="*/ 5375 h 5375"/>
                <a:gd name="T8" fmla="*/ 6096 w 6096"/>
                <a:gd name="T9" fmla="*/ 5375 h 5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6" h="5375">
                  <a:moveTo>
                    <a:pt x="6096" y="5375"/>
                  </a:moveTo>
                  <a:cubicBezTo>
                    <a:pt x="6096" y="3488"/>
                    <a:pt x="5599" y="1634"/>
                    <a:pt x="4655" y="0"/>
                  </a:cubicBezTo>
                  <a:lnTo>
                    <a:pt x="0" y="2688"/>
                  </a:lnTo>
                  <a:cubicBezTo>
                    <a:pt x="472" y="3505"/>
                    <a:pt x="720" y="4432"/>
                    <a:pt x="720" y="5375"/>
                  </a:cubicBezTo>
                  <a:lnTo>
                    <a:pt x="6096" y="5375"/>
                  </a:lnTo>
                  <a:close/>
                </a:path>
              </a:pathLst>
            </a:custGeom>
            <a:solidFill>
              <a:srgbClr val="4F81B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3288" y="1194"/>
              <a:ext cx="601" cy="531"/>
            </a:xfrm>
            <a:custGeom>
              <a:avLst/>
              <a:gdLst>
                <a:gd name="T0" fmla="*/ 6100 w 6164"/>
                <a:gd name="T1" fmla="*/ 5409 h 5440"/>
                <a:gd name="T2" fmla="*/ 6077 w 6164"/>
                <a:gd name="T3" fmla="*/ 4705 h 5440"/>
                <a:gd name="T4" fmla="*/ 6008 w 6164"/>
                <a:gd name="T5" fmla="*/ 4006 h 5440"/>
                <a:gd name="T6" fmla="*/ 5893 w 6164"/>
                <a:gd name="T7" fmla="*/ 3315 h 5440"/>
                <a:gd name="T8" fmla="*/ 5734 w 6164"/>
                <a:gd name="T9" fmla="*/ 2634 h 5440"/>
                <a:gd name="T10" fmla="*/ 5531 w 6164"/>
                <a:gd name="T11" fmla="*/ 1964 h 5440"/>
                <a:gd name="T12" fmla="*/ 5285 w 6164"/>
                <a:gd name="T13" fmla="*/ 1309 h 5440"/>
                <a:gd name="T14" fmla="*/ 4996 w 6164"/>
                <a:gd name="T15" fmla="*/ 670 h 5440"/>
                <a:gd name="T16" fmla="*/ 4663 w 6164"/>
                <a:gd name="T17" fmla="*/ 48 h 5440"/>
                <a:gd name="T18" fmla="*/ 52 w 6164"/>
                <a:gd name="T19" fmla="*/ 2749 h 5440"/>
                <a:gd name="T20" fmla="*/ 150 w 6164"/>
                <a:gd name="T21" fmla="*/ 2860 h 5440"/>
                <a:gd name="T22" fmla="*/ 306 w 6164"/>
                <a:gd name="T23" fmla="*/ 3178 h 5440"/>
                <a:gd name="T24" fmla="*/ 442 w 6164"/>
                <a:gd name="T25" fmla="*/ 3505 h 5440"/>
                <a:gd name="T26" fmla="*/ 555 w 6164"/>
                <a:gd name="T27" fmla="*/ 3839 h 5440"/>
                <a:gd name="T28" fmla="*/ 647 w 6164"/>
                <a:gd name="T29" fmla="*/ 4180 h 5440"/>
                <a:gd name="T30" fmla="*/ 715 w 6164"/>
                <a:gd name="T31" fmla="*/ 4526 h 5440"/>
                <a:gd name="T32" fmla="*/ 762 w 6164"/>
                <a:gd name="T33" fmla="*/ 4876 h 5440"/>
                <a:gd name="T34" fmla="*/ 785 w 6164"/>
                <a:gd name="T35" fmla="*/ 5230 h 5440"/>
                <a:gd name="T36" fmla="*/ 756 w 6164"/>
                <a:gd name="T37" fmla="*/ 5376 h 5440"/>
                <a:gd name="T38" fmla="*/ 756 w 6164"/>
                <a:gd name="T39" fmla="*/ 5440 h 5440"/>
                <a:gd name="T40" fmla="*/ 721 w 6164"/>
                <a:gd name="T41" fmla="*/ 5234 h 5440"/>
                <a:gd name="T42" fmla="*/ 698 w 6164"/>
                <a:gd name="T43" fmla="*/ 4884 h 5440"/>
                <a:gd name="T44" fmla="*/ 652 w 6164"/>
                <a:gd name="T45" fmla="*/ 4537 h 5440"/>
                <a:gd name="T46" fmla="*/ 584 w 6164"/>
                <a:gd name="T47" fmla="*/ 4195 h 5440"/>
                <a:gd name="T48" fmla="*/ 495 w 6164"/>
                <a:gd name="T49" fmla="*/ 3858 h 5440"/>
                <a:gd name="T50" fmla="*/ 382 w 6164"/>
                <a:gd name="T51" fmla="*/ 3528 h 5440"/>
                <a:gd name="T52" fmla="*/ 249 w 6164"/>
                <a:gd name="T53" fmla="*/ 3205 h 5440"/>
                <a:gd name="T54" fmla="*/ 94 w 6164"/>
                <a:gd name="T55" fmla="*/ 2891 h 5440"/>
                <a:gd name="T56" fmla="*/ 20 w 6164"/>
                <a:gd name="T57" fmla="*/ 2693 h 5440"/>
                <a:gd name="T58" fmla="*/ 4700 w 6164"/>
                <a:gd name="T59" fmla="*/ 2 h 5440"/>
                <a:gd name="T60" fmla="*/ 4891 w 6164"/>
                <a:gd name="T61" fmla="*/ 327 h 5440"/>
                <a:gd name="T62" fmla="*/ 5204 w 6164"/>
                <a:gd name="T63" fmla="*/ 962 h 5440"/>
                <a:gd name="T64" fmla="*/ 5474 w 6164"/>
                <a:gd name="T65" fmla="*/ 1613 h 5440"/>
                <a:gd name="T66" fmla="*/ 5700 w 6164"/>
                <a:gd name="T67" fmla="*/ 2280 h 5440"/>
                <a:gd name="T68" fmla="*/ 5882 w 6164"/>
                <a:gd name="T69" fmla="*/ 2960 h 5440"/>
                <a:gd name="T70" fmla="*/ 6020 w 6164"/>
                <a:gd name="T71" fmla="*/ 3650 h 5440"/>
                <a:gd name="T72" fmla="*/ 6112 w 6164"/>
                <a:gd name="T73" fmla="*/ 4349 h 5440"/>
                <a:gd name="T74" fmla="*/ 6158 w 6164"/>
                <a:gd name="T75" fmla="*/ 5054 h 5440"/>
                <a:gd name="T76" fmla="*/ 6155 w 6164"/>
                <a:gd name="T77" fmla="*/ 5431 h 5440"/>
                <a:gd name="T78" fmla="*/ 756 w 6164"/>
                <a:gd name="T79" fmla="*/ 5440 h 5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64" h="5440">
                  <a:moveTo>
                    <a:pt x="6132" y="5376"/>
                  </a:moveTo>
                  <a:lnTo>
                    <a:pt x="6100" y="5409"/>
                  </a:lnTo>
                  <a:lnTo>
                    <a:pt x="6094" y="5056"/>
                  </a:lnTo>
                  <a:lnTo>
                    <a:pt x="6077" y="4705"/>
                  </a:lnTo>
                  <a:lnTo>
                    <a:pt x="6048" y="4355"/>
                  </a:lnTo>
                  <a:lnTo>
                    <a:pt x="6008" y="4006"/>
                  </a:lnTo>
                  <a:lnTo>
                    <a:pt x="5956" y="3660"/>
                  </a:lnTo>
                  <a:lnTo>
                    <a:pt x="5893" y="3315"/>
                  </a:lnTo>
                  <a:lnTo>
                    <a:pt x="5820" y="2973"/>
                  </a:lnTo>
                  <a:lnTo>
                    <a:pt x="5734" y="2634"/>
                  </a:lnTo>
                  <a:lnTo>
                    <a:pt x="5638" y="2297"/>
                  </a:lnTo>
                  <a:lnTo>
                    <a:pt x="5531" y="1964"/>
                  </a:lnTo>
                  <a:lnTo>
                    <a:pt x="5413" y="1635"/>
                  </a:lnTo>
                  <a:lnTo>
                    <a:pt x="5285" y="1309"/>
                  </a:lnTo>
                  <a:lnTo>
                    <a:pt x="5146" y="987"/>
                  </a:lnTo>
                  <a:lnTo>
                    <a:pt x="4996" y="670"/>
                  </a:lnTo>
                  <a:lnTo>
                    <a:pt x="4835" y="357"/>
                  </a:lnTo>
                  <a:lnTo>
                    <a:pt x="4663" y="48"/>
                  </a:lnTo>
                  <a:lnTo>
                    <a:pt x="4707" y="61"/>
                  </a:lnTo>
                  <a:lnTo>
                    <a:pt x="52" y="2749"/>
                  </a:lnTo>
                  <a:lnTo>
                    <a:pt x="64" y="2705"/>
                  </a:lnTo>
                  <a:lnTo>
                    <a:pt x="150" y="2860"/>
                  </a:lnTo>
                  <a:lnTo>
                    <a:pt x="231" y="3018"/>
                  </a:lnTo>
                  <a:lnTo>
                    <a:pt x="306" y="3178"/>
                  </a:lnTo>
                  <a:lnTo>
                    <a:pt x="377" y="3340"/>
                  </a:lnTo>
                  <a:lnTo>
                    <a:pt x="442" y="3505"/>
                  </a:lnTo>
                  <a:lnTo>
                    <a:pt x="501" y="3671"/>
                  </a:lnTo>
                  <a:lnTo>
                    <a:pt x="555" y="3839"/>
                  </a:lnTo>
                  <a:lnTo>
                    <a:pt x="604" y="4009"/>
                  </a:lnTo>
                  <a:lnTo>
                    <a:pt x="647" y="4180"/>
                  </a:lnTo>
                  <a:lnTo>
                    <a:pt x="684" y="4352"/>
                  </a:lnTo>
                  <a:lnTo>
                    <a:pt x="715" y="4526"/>
                  </a:lnTo>
                  <a:lnTo>
                    <a:pt x="742" y="4701"/>
                  </a:lnTo>
                  <a:lnTo>
                    <a:pt x="762" y="4876"/>
                  </a:lnTo>
                  <a:lnTo>
                    <a:pt x="776" y="5053"/>
                  </a:lnTo>
                  <a:lnTo>
                    <a:pt x="785" y="5230"/>
                  </a:lnTo>
                  <a:lnTo>
                    <a:pt x="788" y="5408"/>
                  </a:lnTo>
                  <a:lnTo>
                    <a:pt x="756" y="5376"/>
                  </a:lnTo>
                  <a:lnTo>
                    <a:pt x="6132" y="5376"/>
                  </a:lnTo>
                  <a:close/>
                  <a:moveTo>
                    <a:pt x="756" y="5440"/>
                  </a:moveTo>
                  <a:cubicBezTo>
                    <a:pt x="739" y="5440"/>
                    <a:pt x="724" y="5426"/>
                    <a:pt x="724" y="5409"/>
                  </a:cubicBezTo>
                  <a:lnTo>
                    <a:pt x="721" y="5234"/>
                  </a:lnTo>
                  <a:lnTo>
                    <a:pt x="713" y="5058"/>
                  </a:lnTo>
                  <a:lnTo>
                    <a:pt x="698" y="4884"/>
                  </a:lnTo>
                  <a:lnTo>
                    <a:pt x="678" y="4710"/>
                  </a:lnTo>
                  <a:lnTo>
                    <a:pt x="652" y="4537"/>
                  </a:lnTo>
                  <a:lnTo>
                    <a:pt x="621" y="4366"/>
                  </a:lnTo>
                  <a:lnTo>
                    <a:pt x="584" y="4195"/>
                  </a:lnTo>
                  <a:lnTo>
                    <a:pt x="542" y="4026"/>
                  </a:lnTo>
                  <a:lnTo>
                    <a:pt x="495" y="3858"/>
                  </a:lnTo>
                  <a:lnTo>
                    <a:pt x="441" y="3692"/>
                  </a:lnTo>
                  <a:lnTo>
                    <a:pt x="382" y="3528"/>
                  </a:lnTo>
                  <a:lnTo>
                    <a:pt x="318" y="3366"/>
                  </a:lnTo>
                  <a:lnTo>
                    <a:pt x="249" y="3205"/>
                  </a:lnTo>
                  <a:lnTo>
                    <a:pt x="174" y="3047"/>
                  </a:lnTo>
                  <a:lnTo>
                    <a:pt x="94" y="2891"/>
                  </a:lnTo>
                  <a:lnTo>
                    <a:pt x="8" y="2737"/>
                  </a:lnTo>
                  <a:cubicBezTo>
                    <a:pt x="0" y="2721"/>
                    <a:pt x="5" y="2702"/>
                    <a:pt x="20" y="2693"/>
                  </a:cubicBezTo>
                  <a:lnTo>
                    <a:pt x="4675" y="5"/>
                  </a:lnTo>
                  <a:cubicBezTo>
                    <a:pt x="4683" y="1"/>
                    <a:pt x="4692" y="0"/>
                    <a:pt x="4700" y="2"/>
                  </a:cubicBezTo>
                  <a:cubicBezTo>
                    <a:pt x="4708" y="4"/>
                    <a:pt x="4715" y="10"/>
                    <a:pt x="4719" y="17"/>
                  </a:cubicBezTo>
                  <a:lnTo>
                    <a:pt x="4891" y="327"/>
                  </a:lnTo>
                  <a:lnTo>
                    <a:pt x="5053" y="642"/>
                  </a:lnTo>
                  <a:lnTo>
                    <a:pt x="5204" y="962"/>
                  </a:lnTo>
                  <a:lnTo>
                    <a:pt x="5344" y="1285"/>
                  </a:lnTo>
                  <a:lnTo>
                    <a:pt x="5474" y="1613"/>
                  </a:lnTo>
                  <a:lnTo>
                    <a:pt x="5592" y="1945"/>
                  </a:lnTo>
                  <a:lnTo>
                    <a:pt x="5700" y="2280"/>
                  </a:lnTo>
                  <a:lnTo>
                    <a:pt x="5797" y="2618"/>
                  </a:lnTo>
                  <a:lnTo>
                    <a:pt x="5882" y="2960"/>
                  </a:lnTo>
                  <a:lnTo>
                    <a:pt x="5956" y="3304"/>
                  </a:lnTo>
                  <a:lnTo>
                    <a:pt x="6020" y="3650"/>
                  </a:lnTo>
                  <a:lnTo>
                    <a:pt x="6071" y="3999"/>
                  </a:lnTo>
                  <a:lnTo>
                    <a:pt x="6112" y="4349"/>
                  </a:lnTo>
                  <a:lnTo>
                    <a:pt x="6141" y="4701"/>
                  </a:lnTo>
                  <a:lnTo>
                    <a:pt x="6158" y="5054"/>
                  </a:lnTo>
                  <a:lnTo>
                    <a:pt x="6164" y="5408"/>
                  </a:lnTo>
                  <a:cubicBezTo>
                    <a:pt x="6164" y="5417"/>
                    <a:pt x="6161" y="5425"/>
                    <a:pt x="6155" y="5431"/>
                  </a:cubicBezTo>
                  <a:cubicBezTo>
                    <a:pt x="6149" y="5437"/>
                    <a:pt x="6141" y="5440"/>
                    <a:pt x="6132" y="5440"/>
                  </a:cubicBezTo>
                  <a:lnTo>
                    <a:pt x="756" y="544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291" y="1722"/>
              <a:ext cx="594" cy="524"/>
            </a:xfrm>
            <a:custGeom>
              <a:avLst/>
              <a:gdLst>
                <a:gd name="T0" fmla="*/ 4655 w 6096"/>
                <a:gd name="T1" fmla="*/ 5376 h 5376"/>
                <a:gd name="T2" fmla="*/ 6096 w 6096"/>
                <a:gd name="T3" fmla="*/ 0 h 5376"/>
                <a:gd name="T4" fmla="*/ 720 w 6096"/>
                <a:gd name="T5" fmla="*/ 0 h 5376"/>
                <a:gd name="T6" fmla="*/ 0 w 6096"/>
                <a:gd name="T7" fmla="*/ 2688 h 5376"/>
                <a:gd name="T8" fmla="*/ 4655 w 6096"/>
                <a:gd name="T9" fmla="*/ 5376 h 5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6" h="5376">
                  <a:moveTo>
                    <a:pt x="4655" y="5376"/>
                  </a:moveTo>
                  <a:cubicBezTo>
                    <a:pt x="5599" y="3742"/>
                    <a:pt x="6096" y="1888"/>
                    <a:pt x="6096" y="0"/>
                  </a:cubicBezTo>
                  <a:lnTo>
                    <a:pt x="720" y="0"/>
                  </a:lnTo>
                  <a:cubicBezTo>
                    <a:pt x="720" y="944"/>
                    <a:pt x="472" y="1871"/>
                    <a:pt x="0" y="2688"/>
                  </a:cubicBezTo>
                  <a:lnTo>
                    <a:pt x="4655" y="5376"/>
                  </a:lnTo>
                  <a:close/>
                </a:path>
              </a:pathLst>
            </a:custGeom>
            <a:solidFill>
              <a:srgbClr val="4F81B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3288" y="1718"/>
              <a:ext cx="601" cy="531"/>
            </a:xfrm>
            <a:custGeom>
              <a:avLst/>
              <a:gdLst>
                <a:gd name="T0" fmla="*/ 4663 w 6164"/>
                <a:gd name="T1" fmla="*/ 5392 h 5441"/>
                <a:gd name="T2" fmla="*/ 4996 w 6164"/>
                <a:gd name="T3" fmla="*/ 4771 h 5441"/>
                <a:gd name="T4" fmla="*/ 5285 w 6164"/>
                <a:gd name="T5" fmla="*/ 4131 h 5441"/>
                <a:gd name="T6" fmla="*/ 5532 w 6164"/>
                <a:gd name="T7" fmla="*/ 3476 h 5441"/>
                <a:gd name="T8" fmla="*/ 5735 w 6164"/>
                <a:gd name="T9" fmla="*/ 2807 h 5441"/>
                <a:gd name="T10" fmla="*/ 5894 w 6164"/>
                <a:gd name="T11" fmla="*/ 2125 h 5441"/>
                <a:gd name="T12" fmla="*/ 6008 w 6164"/>
                <a:gd name="T13" fmla="*/ 1434 h 5441"/>
                <a:gd name="T14" fmla="*/ 6077 w 6164"/>
                <a:gd name="T15" fmla="*/ 736 h 5441"/>
                <a:gd name="T16" fmla="*/ 6100 w 6164"/>
                <a:gd name="T17" fmla="*/ 32 h 5441"/>
                <a:gd name="T18" fmla="*/ 756 w 6164"/>
                <a:gd name="T19" fmla="*/ 64 h 5441"/>
                <a:gd name="T20" fmla="*/ 785 w 6164"/>
                <a:gd name="T21" fmla="*/ 210 h 5441"/>
                <a:gd name="T22" fmla="*/ 762 w 6164"/>
                <a:gd name="T23" fmla="*/ 564 h 5441"/>
                <a:gd name="T24" fmla="*/ 716 w 6164"/>
                <a:gd name="T25" fmla="*/ 914 h 5441"/>
                <a:gd name="T26" fmla="*/ 647 w 6164"/>
                <a:gd name="T27" fmla="*/ 1261 h 5441"/>
                <a:gd name="T28" fmla="*/ 556 w 6164"/>
                <a:gd name="T29" fmla="*/ 1602 h 5441"/>
                <a:gd name="T30" fmla="*/ 442 w 6164"/>
                <a:gd name="T31" fmla="*/ 1936 h 5441"/>
                <a:gd name="T32" fmla="*/ 307 w 6164"/>
                <a:gd name="T33" fmla="*/ 2263 h 5441"/>
                <a:gd name="T34" fmla="*/ 150 w 6164"/>
                <a:gd name="T35" fmla="*/ 2581 h 5441"/>
                <a:gd name="T36" fmla="*/ 52 w 6164"/>
                <a:gd name="T37" fmla="*/ 2693 h 5441"/>
                <a:gd name="T38" fmla="*/ 20 w 6164"/>
                <a:gd name="T39" fmla="*/ 2748 h 5441"/>
                <a:gd name="T40" fmla="*/ 93 w 6164"/>
                <a:gd name="T41" fmla="*/ 2551 h 5441"/>
                <a:gd name="T42" fmla="*/ 248 w 6164"/>
                <a:gd name="T43" fmla="*/ 2237 h 5441"/>
                <a:gd name="T44" fmla="*/ 382 w 6164"/>
                <a:gd name="T45" fmla="*/ 1914 h 5441"/>
                <a:gd name="T46" fmla="*/ 494 w 6164"/>
                <a:gd name="T47" fmla="*/ 1584 h 5441"/>
                <a:gd name="T48" fmla="*/ 584 w 6164"/>
                <a:gd name="T49" fmla="*/ 1247 h 5441"/>
                <a:gd name="T50" fmla="*/ 652 w 6164"/>
                <a:gd name="T51" fmla="*/ 905 h 5441"/>
                <a:gd name="T52" fmla="*/ 698 w 6164"/>
                <a:gd name="T53" fmla="*/ 558 h 5441"/>
                <a:gd name="T54" fmla="*/ 721 w 6164"/>
                <a:gd name="T55" fmla="*/ 209 h 5441"/>
                <a:gd name="T56" fmla="*/ 756 w 6164"/>
                <a:gd name="T57" fmla="*/ 0 h 5441"/>
                <a:gd name="T58" fmla="*/ 6155 w 6164"/>
                <a:gd name="T59" fmla="*/ 10 h 5441"/>
                <a:gd name="T60" fmla="*/ 6158 w 6164"/>
                <a:gd name="T61" fmla="*/ 388 h 5441"/>
                <a:gd name="T62" fmla="*/ 6112 w 6164"/>
                <a:gd name="T63" fmla="*/ 1093 h 5441"/>
                <a:gd name="T64" fmla="*/ 6019 w 6164"/>
                <a:gd name="T65" fmla="*/ 1792 h 5441"/>
                <a:gd name="T66" fmla="*/ 5882 w 6164"/>
                <a:gd name="T67" fmla="*/ 2483 h 5441"/>
                <a:gd name="T68" fmla="*/ 5699 w 6164"/>
                <a:gd name="T69" fmla="*/ 3162 h 5441"/>
                <a:gd name="T70" fmla="*/ 5473 w 6164"/>
                <a:gd name="T71" fmla="*/ 3829 h 5441"/>
                <a:gd name="T72" fmla="*/ 5204 w 6164"/>
                <a:gd name="T73" fmla="*/ 4481 h 5441"/>
                <a:gd name="T74" fmla="*/ 4891 w 6164"/>
                <a:gd name="T75" fmla="*/ 5114 h 5441"/>
                <a:gd name="T76" fmla="*/ 4700 w 6164"/>
                <a:gd name="T77" fmla="*/ 5439 h 5441"/>
                <a:gd name="T78" fmla="*/ 20 w 6164"/>
                <a:gd name="T79" fmla="*/ 2748 h 5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64" h="5441">
                  <a:moveTo>
                    <a:pt x="4707" y="5380"/>
                  </a:moveTo>
                  <a:lnTo>
                    <a:pt x="4663" y="5392"/>
                  </a:lnTo>
                  <a:lnTo>
                    <a:pt x="4835" y="5083"/>
                  </a:lnTo>
                  <a:lnTo>
                    <a:pt x="4996" y="4771"/>
                  </a:lnTo>
                  <a:lnTo>
                    <a:pt x="5146" y="4453"/>
                  </a:lnTo>
                  <a:lnTo>
                    <a:pt x="5285" y="4131"/>
                  </a:lnTo>
                  <a:lnTo>
                    <a:pt x="5414" y="3806"/>
                  </a:lnTo>
                  <a:lnTo>
                    <a:pt x="5532" y="3476"/>
                  </a:lnTo>
                  <a:lnTo>
                    <a:pt x="5638" y="3143"/>
                  </a:lnTo>
                  <a:lnTo>
                    <a:pt x="5735" y="2807"/>
                  </a:lnTo>
                  <a:lnTo>
                    <a:pt x="5820" y="2467"/>
                  </a:lnTo>
                  <a:lnTo>
                    <a:pt x="5894" y="2125"/>
                  </a:lnTo>
                  <a:lnTo>
                    <a:pt x="5956" y="1781"/>
                  </a:lnTo>
                  <a:lnTo>
                    <a:pt x="6008" y="1434"/>
                  </a:lnTo>
                  <a:lnTo>
                    <a:pt x="6048" y="1086"/>
                  </a:lnTo>
                  <a:lnTo>
                    <a:pt x="6077" y="736"/>
                  </a:lnTo>
                  <a:lnTo>
                    <a:pt x="6094" y="384"/>
                  </a:lnTo>
                  <a:lnTo>
                    <a:pt x="6100" y="32"/>
                  </a:lnTo>
                  <a:lnTo>
                    <a:pt x="6132" y="64"/>
                  </a:lnTo>
                  <a:lnTo>
                    <a:pt x="756" y="64"/>
                  </a:lnTo>
                  <a:lnTo>
                    <a:pt x="788" y="33"/>
                  </a:lnTo>
                  <a:lnTo>
                    <a:pt x="785" y="210"/>
                  </a:lnTo>
                  <a:lnTo>
                    <a:pt x="776" y="387"/>
                  </a:lnTo>
                  <a:lnTo>
                    <a:pt x="762" y="564"/>
                  </a:lnTo>
                  <a:lnTo>
                    <a:pt x="742" y="740"/>
                  </a:lnTo>
                  <a:lnTo>
                    <a:pt x="716" y="914"/>
                  </a:lnTo>
                  <a:lnTo>
                    <a:pt x="684" y="1088"/>
                  </a:lnTo>
                  <a:lnTo>
                    <a:pt x="647" y="1261"/>
                  </a:lnTo>
                  <a:lnTo>
                    <a:pt x="604" y="1432"/>
                  </a:lnTo>
                  <a:lnTo>
                    <a:pt x="556" y="1602"/>
                  </a:lnTo>
                  <a:lnTo>
                    <a:pt x="501" y="1770"/>
                  </a:lnTo>
                  <a:lnTo>
                    <a:pt x="442" y="1936"/>
                  </a:lnTo>
                  <a:lnTo>
                    <a:pt x="377" y="2100"/>
                  </a:lnTo>
                  <a:lnTo>
                    <a:pt x="307" y="2263"/>
                  </a:lnTo>
                  <a:lnTo>
                    <a:pt x="231" y="2423"/>
                  </a:lnTo>
                  <a:lnTo>
                    <a:pt x="150" y="2581"/>
                  </a:lnTo>
                  <a:lnTo>
                    <a:pt x="64" y="2736"/>
                  </a:lnTo>
                  <a:lnTo>
                    <a:pt x="52" y="2693"/>
                  </a:lnTo>
                  <a:lnTo>
                    <a:pt x="4707" y="5380"/>
                  </a:lnTo>
                  <a:close/>
                  <a:moveTo>
                    <a:pt x="20" y="2748"/>
                  </a:moveTo>
                  <a:cubicBezTo>
                    <a:pt x="5" y="2739"/>
                    <a:pt x="0" y="2720"/>
                    <a:pt x="8" y="2705"/>
                  </a:cubicBezTo>
                  <a:lnTo>
                    <a:pt x="93" y="2551"/>
                  </a:lnTo>
                  <a:lnTo>
                    <a:pt x="174" y="2395"/>
                  </a:lnTo>
                  <a:lnTo>
                    <a:pt x="248" y="2237"/>
                  </a:lnTo>
                  <a:lnTo>
                    <a:pt x="318" y="2077"/>
                  </a:lnTo>
                  <a:lnTo>
                    <a:pt x="382" y="1914"/>
                  </a:lnTo>
                  <a:lnTo>
                    <a:pt x="441" y="1750"/>
                  </a:lnTo>
                  <a:lnTo>
                    <a:pt x="494" y="1584"/>
                  </a:lnTo>
                  <a:lnTo>
                    <a:pt x="542" y="1416"/>
                  </a:lnTo>
                  <a:lnTo>
                    <a:pt x="584" y="1247"/>
                  </a:lnTo>
                  <a:lnTo>
                    <a:pt x="621" y="1077"/>
                  </a:lnTo>
                  <a:lnTo>
                    <a:pt x="652" y="905"/>
                  </a:lnTo>
                  <a:lnTo>
                    <a:pt x="678" y="732"/>
                  </a:lnTo>
                  <a:lnTo>
                    <a:pt x="698" y="558"/>
                  </a:lnTo>
                  <a:lnTo>
                    <a:pt x="713" y="384"/>
                  </a:lnTo>
                  <a:lnTo>
                    <a:pt x="721" y="209"/>
                  </a:lnTo>
                  <a:lnTo>
                    <a:pt x="724" y="32"/>
                  </a:lnTo>
                  <a:cubicBezTo>
                    <a:pt x="724" y="14"/>
                    <a:pt x="739" y="0"/>
                    <a:pt x="756" y="0"/>
                  </a:cubicBezTo>
                  <a:lnTo>
                    <a:pt x="6132" y="0"/>
                  </a:lnTo>
                  <a:cubicBezTo>
                    <a:pt x="6141" y="0"/>
                    <a:pt x="6149" y="4"/>
                    <a:pt x="6155" y="10"/>
                  </a:cubicBezTo>
                  <a:cubicBezTo>
                    <a:pt x="6161" y="16"/>
                    <a:pt x="6164" y="24"/>
                    <a:pt x="6164" y="33"/>
                  </a:cubicBezTo>
                  <a:lnTo>
                    <a:pt x="6158" y="388"/>
                  </a:lnTo>
                  <a:lnTo>
                    <a:pt x="6141" y="741"/>
                  </a:lnTo>
                  <a:lnTo>
                    <a:pt x="6112" y="1093"/>
                  </a:lnTo>
                  <a:lnTo>
                    <a:pt x="6071" y="1444"/>
                  </a:lnTo>
                  <a:lnTo>
                    <a:pt x="6019" y="1792"/>
                  </a:lnTo>
                  <a:lnTo>
                    <a:pt x="5956" y="2139"/>
                  </a:lnTo>
                  <a:lnTo>
                    <a:pt x="5882" y="2483"/>
                  </a:lnTo>
                  <a:lnTo>
                    <a:pt x="5796" y="2824"/>
                  </a:lnTo>
                  <a:lnTo>
                    <a:pt x="5699" y="3162"/>
                  </a:lnTo>
                  <a:lnTo>
                    <a:pt x="5592" y="3498"/>
                  </a:lnTo>
                  <a:lnTo>
                    <a:pt x="5473" y="3829"/>
                  </a:lnTo>
                  <a:lnTo>
                    <a:pt x="5344" y="4157"/>
                  </a:lnTo>
                  <a:lnTo>
                    <a:pt x="5204" y="4481"/>
                  </a:lnTo>
                  <a:lnTo>
                    <a:pt x="5053" y="4800"/>
                  </a:lnTo>
                  <a:lnTo>
                    <a:pt x="4891" y="5114"/>
                  </a:lnTo>
                  <a:lnTo>
                    <a:pt x="4719" y="5423"/>
                  </a:lnTo>
                  <a:cubicBezTo>
                    <a:pt x="4715" y="5431"/>
                    <a:pt x="4708" y="5437"/>
                    <a:pt x="4700" y="5439"/>
                  </a:cubicBezTo>
                  <a:cubicBezTo>
                    <a:pt x="4692" y="5441"/>
                    <a:pt x="4683" y="5440"/>
                    <a:pt x="4675" y="5436"/>
                  </a:cubicBezTo>
                  <a:lnTo>
                    <a:pt x="20" y="27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3100" y="1984"/>
              <a:ext cx="645" cy="645"/>
            </a:xfrm>
            <a:custGeom>
              <a:avLst/>
              <a:gdLst>
                <a:gd name="T0" fmla="*/ 2688 w 6623"/>
                <a:gd name="T1" fmla="*/ 6623 h 6623"/>
                <a:gd name="T2" fmla="*/ 6623 w 6623"/>
                <a:gd name="T3" fmla="*/ 2688 h 6623"/>
                <a:gd name="T4" fmla="*/ 1968 w 6623"/>
                <a:gd name="T5" fmla="*/ 0 h 6623"/>
                <a:gd name="T6" fmla="*/ 0 w 6623"/>
                <a:gd name="T7" fmla="*/ 1968 h 6623"/>
                <a:gd name="T8" fmla="*/ 2688 w 6623"/>
                <a:gd name="T9" fmla="*/ 6623 h 6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3" h="6623">
                  <a:moveTo>
                    <a:pt x="2688" y="6623"/>
                  </a:moveTo>
                  <a:cubicBezTo>
                    <a:pt x="4322" y="5680"/>
                    <a:pt x="5680" y="4322"/>
                    <a:pt x="6623" y="2688"/>
                  </a:cubicBezTo>
                  <a:lnTo>
                    <a:pt x="1968" y="0"/>
                  </a:lnTo>
                  <a:cubicBezTo>
                    <a:pt x="1496" y="817"/>
                    <a:pt x="817" y="1496"/>
                    <a:pt x="0" y="1968"/>
                  </a:cubicBezTo>
                  <a:lnTo>
                    <a:pt x="2688" y="6623"/>
                  </a:lnTo>
                  <a:close/>
                </a:path>
              </a:pathLst>
            </a:custGeom>
            <a:solidFill>
              <a:srgbClr val="A3006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3096" y="1980"/>
              <a:ext cx="652" cy="653"/>
            </a:xfrm>
            <a:custGeom>
              <a:avLst/>
              <a:gdLst>
                <a:gd name="T0" fmla="*/ 2708 w 6693"/>
                <a:gd name="T1" fmla="*/ 6632 h 6693"/>
                <a:gd name="T2" fmla="*/ 3307 w 6693"/>
                <a:gd name="T3" fmla="*/ 6260 h 6693"/>
                <a:gd name="T4" fmla="*/ 3877 w 6693"/>
                <a:gd name="T5" fmla="*/ 5851 h 6693"/>
                <a:gd name="T6" fmla="*/ 4418 w 6693"/>
                <a:gd name="T7" fmla="*/ 5406 h 6693"/>
                <a:gd name="T8" fmla="*/ 4929 w 6693"/>
                <a:gd name="T9" fmla="*/ 4928 h 6693"/>
                <a:gd name="T10" fmla="*/ 5407 w 6693"/>
                <a:gd name="T11" fmla="*/ 4417 h 6693"/>
                <a:gd name="T12" fmla="*/ 5851 w 6693"/>
                <a:gd name="T13" fmla="*/ 3876 h 6693"/>
                <a:gd name="T14" fmla="*/ 6260 w 6693"/>
                <a:gd name="T15" fmla="*/ 3305 h 6693"/>
                <a:gd name="T16" fmla="*/ 6632 w 6693"/>
                <a:gd name="T17" fmla="*/ 2708 h 6693"/>
                <a:gd name="T18" fmla="*/ 1988 w 6693"/>
                <a:gd name="T19" fmla="*/ 64 h 6693"/>
                <a:gd name="T20" fmla="*/ 1940 w 6693"/>
                <a:gd name="T21" fmla="*/ 204 h 6693"/>
                <a:gd name="T22" fmla="*/ 1744 w 6693"/>
                <a:gd name="T23" fmla="*/ 499 h 6693"/>
                <a:gd name="T24" fmla="*/ 1529 w 6693"/>
                <a:gd name="T25" fmla="*/ 780 h 6693"/>
                <a:gd name="T26" fmla="*/ 1296 w 6693"/>
                <a:gd name="T27" fmla="*/ 1045 h 6693"/>
                <a:gd name="T28" fmla="*/ 1046 w 6693"/>
                <a:gd name="T29" fmla="*/ 1295 h 6693"/>
                <a:gd name="T30" fmla="*/ 781 w 6693"/>
                <a:gd name="T31" fmla="*/ 1528 h 6693"/>
                <a:gd name="T32" fmla="*/ 500 w 6693"/>
                <a:gd name="T33" fmla="*/ 1743 h 6693"/>
                <a:gd name="T34" fmla="*/ 205 w 6693"/>
                <a:gd name="T35" fmla="*/ 1940 h 6693"/>
                <a:gd name="T36" fmla="*/ 64 w 6693"/>
                <a:gd name="T37" fmla="*/ 1988 h 6693"/>
                <a:gd name="T38" fmla="*/ 9 w 6693"/>
                <a:gd name="T39" fmla="*/ 2020 h 6693"/>
                <a:gd name="T40" fmla="*/ 171 w 6693"/>
                <a:gd name="T41" fmla="*/ 1886 h 6693"/>
                <a:gd name="T42" fmla="*/ 462 w 6693"/>
                <a:gd name="T43" fmla="*/ 1692 h 6693"/>
                <a:gd name="T44" fmla="*/ 739 w 6693"/>
                <a:gd name="T45" fmla="*/ 1479 h 6693"/>
                <a:gd name="T46" fmla="*/ 1002 w 6693"/>
                <a:gd name="T47" fmla="*/ 1249 h 6693"/>
                <a:gd name="T48" fmla="*/ 1248 w 6693"/>
                <a:gd name="T49" fmla="*/ 1002 h 6693"/>
                <a:gd name="T50" fmla="*/ 1478 w 6693"/>
                <a:gd name="T51" fmla="*/ 740 h 6693"/>
                <a:gd name="T52" fmla="*/ 1691 w 6693"/>
                <a:gd name="T53" fmla="*/ 463 h 6693"/>
                <a:gd name="T54" fmla="*/ 1886 w 6693"/>
                <a:gd name="T55" fmla="*/ 171 h 6693"/>
                <a:gd name="T56" fmla="*/ 2020 w 6693"/>
                <a:gd name="T57" fmla="*/ 9 h 6693"/>
                <a:gd name="T58" fmla="*/ 6690 w 6693"/>
                <a:gd name="T59" fmla="*/ 2716 h 6693"/>
                <a:gd name="T60" fmla="*/ 6505 w 6693"/>
                <a:gd name="T61" fmla="*/ 3044 h 6693"/>
                <a:gd name="T62" fmla="*/ 6112 w 6693"/>
                <a:gd name="T63" fmla="*/ 3633 h 6693"/>
                <a:gd name="T64" fmla="*/ 5682 w 6693"/>
                <a:gd name="T65" fmla="*/ 4192 h 6693"/>
                <a:gd name="T66" fmla="*/ 5218 w 6693"/>
                <a:gd name="T67" fmla="*/ 4721 h 6693"/>
                <a:gd name="T68" fmla="*/ 4720 w 6693"/>
                <a:gd name="T69" fmla="*/ 5219 h 6693"/>
                <a:gd name="T70" fmla="*/ 4191 w 6693"/>
                <a:gd name="T71" fmla="*/ 5683 h 6693"/>
                <a:gd name="T72" fmla="*/ 3632 w 6693"/>
                <a:gd name="T73" fmla="*/ 6112 h 6693"/>
                <a:gd name="T74" fmla="*/ 3044 w 6693"/>
                <a:gd name="T75" fmla="*/ 6505 h 6693"/>
                <a:gd name="T76" fmla="*/ 2716 w 6693"/>
                <a:gd name="T77" fmla="*/ 6690 h 6693"/>
                <a:gd name="T78" fmla="*/ 9 w 6693"/>
                <a:gd name="T79" fmla="*/ 2020 h 6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693" h="6693">
                  <a:moveTo>
                    <a:pt x="2752" y="6643"/>
                  </a:moveTo>
                  <a:lnTo>
                    <a:pt x="2708" y="6632"/>
                  </a:lnTo>
                  <a:lnTo>
                    <a:pt x="3011" y="6451"/>
                  </a:lnTo>
                  <a:lnTo>
                    <a:pt x="3307" y="6260"/>
                  </a:lnTo>
                  <a:lnTo>
                    <a:pt x="3595" y="6060"/>
                  </a:lnTo>
                  <a:lnTo>
                    <a:pt x="3877" y="5851"/>
                  </a:lnTo>
                  <a:lnTo>
                    <a:pt x="4151" y="5633"/>
                  </a:lnTo>
                  <a:lnTo>
                    <a:pt x="4418" y="5406"/>
                  </a:lnTo>
                  <a:lnTo>
                    <a:pt x="4677" y="5171"/>
                  </a:lnTo>
                  <a:lnTo>
                    <a:pt x="4929" y="4928"/>
                  </a:lnTo>
                  <a:lnTo>
                    <a:pt x="5172" y="4676"/>
                  </a:lnTo>
                  <a:lnTo>
                    <a:pt x="5407" y="4417"/>
                  </a:lnTo>
                  <a:lnTo>
                    <a:pt x="5634" y="4150"/>
                  </a:lnTo>
                  <a:lnTo>
                    <a:pt x="5851" y="3876"/>
                  </a:lnTo>
                  <a:lnTo>
                    <a:pt x="6060" y="3594"/>
                  </a:lnTo>
                  <a:lnTo>
                    <a:pt x="6260" y="3305"/>
                  </a:lnTo>
                  <a:lnTo>
                    <a:pt x="6451" y="3010"/>
                  </a:lnTo>
                  <a:lnTo>
                    <a:pt x="6632" y="2708"/>
                  </a:lnTo>
                  <a:lnTo>
                    <a:pt x="6643" y="2752"/>
                  </a:lnTo>
                  <a:lnTo>
                    <a:pt x="1988" y="64"/>
                  </a:lnTo>
                  <a:lnTo>
                    <a:pt x="2031" y="53"/>
                  </a:lnTo>
                  <a:lnTo>
                    <a:pt x="1940" y="204"/>
                  </a:lnTo>
                  <a:lnTo>
                    <a:pt x="1844" y="354"/>
                  </a:lnTo>
                  <a:lnTo>
                    <a:pt x="1744" y="499"/>
                  </a:lnTo>
                  <a:lnTo>
                    <a:pt x="1638" y="642"/>
                  </a:lnTo>
                  <a:lnTo>
                    <a:pt x="1529" y="780"/>
                  </a:lnTo>
                  <a:lnTo>
                    <a:pt x="1414" y="914"/>
                  </a:lnTo>
                  <a:lnTo>
                    <a:pt x="1296" y="1045"/>
                  </a:lnTo>
                  <a:lnTo>
                    <a:pt x="1173" y="1172"/>
                  </a:lnTo>
                  <a:lnTo>
                    <a:pt x="1046" y="1295"/>
                  </a:lnTo>
                  <a:lnTo>
                    <a:pt x="915" y="1413"/>
                  </a:lnTo>
                  <a:lnTo>
                    <a:pt x="781" y="1528"/>
                  </a:lnTo>
                  <a:lnTo>
                    <a:pt x="642" y="1638"/>
                  </a:lnTo>
                  <a:lnTo>
                    <a:pt x="500" y="1743"/>
                  </a:lnTo>
                  <a:lnTo>
                    <a:pt x="355" y="1844"/>
                  </a:lnTo>
                  <a:lnTo>
                    <a:pt x="205" y="1940"/>
                  </a:lnTo>
                  <a:lnTo>
                    <a:pt x="53" y="2031"/>
                  </a:lnTo>
                  <a:lnTo>
                    <a:pt x="64" y="1988"/>
                  </a:lnTo>
                  <a:lnTo>
                    <a:pt x="2752" y="6643"/>
                  </a:lnTo>
                  <a:close/>
                  <a:moveTo>
                    <a:pt x="9" y="2020"/>
                  </a:moveTo>
                  <a:cubicBezTo>
                    <a:pt x="0" y="2005"/>
                    <a:pt x="5" y="1986"/>
                    <a:pt x="20" y="1977"/>
                  </a:cubicBezTo>
                  <a:lnTo>
                    <a:pt x="171" y="1886"/>
                  </a:lnTo>
                  <a:lnTo>
                    <a:pt x="318" y="1791"/>
                  </a:lnTo>
                  <a:lnTo>
                    <a:pt x="462" y="1692"/>
                  </a:lnTo>
                  <a:lnTo>
                    <a:pt x="603" y="1587"/>
                  </a:lnTo>
                  <a:lnTo>
                    <a:pt x="739" y="1479"/>
                  </a:lnTo>
                  <a:lnTo>
                    <a:pt x="872" y="1366"/>
                  </a:lnTo>
                  <a:lnTo>
                    <a:pt x="1002" y="1249"/>
                  </a:lnTo>
                  <a:lnTo>
                    <a:pt x="1127" y="1128"/>
                  </a:lnTo>
                  <a:lnTo>
                    <a:pt x="1248" y="1002"/>
                  </a:lnTo>
                  <a:lnTo>
                    <a:pt x="1365" y="873"/>
                  </a:lnTo>
                  <a:lnTo>
                    <a:pt x="1478" y="740"/>
                  </a:lnTo>
                  <a:lnTo>
                    <a:pt x="1587" y="603"/>
                  </a:lnTo>
                  <a:lnTo>
                    <a:pt x="1691" y="463"/>
                  </a:lnTo>
                  <a:lnTo>
                    <a:pt x="1791" y="319"/>
                  </a:lnTo>
                  <a:lnTo>
                    <a:pt x="1886" y="171"/>
                  </a:lnTo>
                  <a:lnTo>
                    <a:pt x="1977" y="20"/>
                  </a:lnTo>
                  <a:cubicBezTo>
                    <a:pt x="1986" y="5"/>
                    <a:pt x="2005" y="0"/>
                    <a:pt x="2020" y="9"/>
                  </a:cubicBezTo>
                  <a:lnTo>
                    <a:pt x="6675" y="2696"/>
                  </a:lnTo>
                  <a:cubicBezTo>
                    <a:pt x="6683" y="2701"/>
                    <a:pt x="6688" y="2708"/>
                    <a:pt x="6690" y="2716"/>
                  </a:cubicBezTo>
                  <a:cubicBezTo>
                    <a:pt x="6693" y="2724"/>
                    <a:pt x="6691" y="2733"/>
                    <a:pt x="6687" y="2740"/>
                  </a:cubicBezTo>
                  <a:lnTo>
                    <a:pt x="6505" y="3044"/>
                  </a:lnTo>
                  <a:lnTo>
                    <a:pt x="6313" y="3342"/>
                  </a:lnTo>
                  <a:lnTo>
                    <a:pt x="6112" y="3633"/>
                  </a:lnTo>
                  <a:lnTo>
                    <a:pt x="5902" y="3916"/>
                  </a:lnTo>
                  <a:lnTo>
                    <a:pt x="5682" y="4192"/>
                  </a:lnTo>
                  <a:lnTo>
                    <a:pt x="5454" y="4460"/>
                  </a:lnTo>
                  <a:lnTo>
                    <a:pt x="5218" y="4721"/>
                  </a:lnTo>
                  <a:lnTo>
                    <a:pt x="4973" y="4974"/>
                  </a:lnTo>
                  <a:lnTo>
                    <a:pt x="4720" y="5219"/>
                  </a:lnTo>
                  <a:lnTo>
                    <a:pt x="4460" y="5455"/>
                  </a:lnTo>
                  <a:lnTo>
                    <a:pt x="4191" y="5683"/>
                  </a:lnTo>
                  <a:lnTo>
                    <a:pt x="3915" y="5902"/>
                  </a:lnTo>
                  <a:lnTo>
                    <a:pt x="3632" y="6112"/>
                  </a:lnTo>
                  <a:lnTo>
                    <a:pt x="3341" y="6313"/>
                  </a:lnTo>
                  <a:lnTo>
                    <a:pt x="3044" y="6505"/>
                  </a:lnTo>
                  <a:lnTo>
                    <a:pt x="2741" y="6687"/>
                  </a:lnTo>
                  <a:cubicBezTo>
                    <a:pt x="2734" y="6691"/>
                    <a:pt x="2725" y="6693"/>
                    <a:pt x="2716" y="6690"/>
                  </a:cubicBezTo>
                  <a:cubicBezTo>
                    <a:pt x="2708" y="6688"/>
                    <a:pt x="2701" y="6683"/>
                    <a:pt x="2697" y="6675"/>
                  </a:cubicBezTo>
                  <a:lnTo>
                    <a:pt x="9" y="202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2838" y="2176"/>
              <a:ext cx="524" cy="594"/>
            </a:xfrm>
            <a:custGeom>
              <a:avLst/>
              <a:gdLst>
                <a:gd name="T0" fmla="*/ 0 w 5376"/>
                <a:gd name="T1" fmla="*/ 6096 h 6096"/>
                <a:gd name="T2" fmla="*/ 5376 w 5376"/>
                <a:gd name="T3" fmla="*/ 4655 h 6096"/>
                <a:gd name="T4" fmla="*/ 2688 w 5376"/>
                <a:gd name="T5" fmla="*/ 0 h 6096"/>
                <a:gd name="T6" fmla="*/ 0 w 5376"/>
                <a:gd name="T7" fmla="*/ 720 h 6096"/>
                <a:gd name="T8" fmla="*/ 0 w 5376"/>
                <a:gd name="T9" fmla="*/ 6096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6" h="6096">
                  <a:moveTo>
                    <a:pt x="0" y="6096"/>
                  </a:moveTo>
                  <a:cubicBezTo>
                    <a:pt x="1888" y="6096"/>
                    <a:pt x="3742" y="5599"/>
                    <a:pt x="5376" y="4655"/>
                  </a:cubicBezTo>
                  <a:lnTo>
                    <a:pt x="2688" y="0"/>
                  </a:lnTo>
                  <a:cubicBezTo>
                    <a:pt x="1871" y="472"/>
                    <a:pt x="944" y="720"/>
                    <a:pt x="0" y="720"/>
                  </a:cubicBezTo>
                  <a:lnTo>
                    <a:pt x="0" y="6096"/>
                  </a:lnTo>
                  <a:close/>
                </a:path>
              </a:pathLst>
            </a:custGeom>
            <a:solidFill>
              <a:srgbClr val="A3006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2834" y="2172"/>
              <a:ext cx="531" cy="601"/>
            </a:xfrm>
            <a:custGeom>
              <a:avLst/>
              <a:gdLst>
                <a:gd name="T0" fmla="*/ 32 w 5442"/>
                <a:gd name="T1" fmla="*/ 6100 h 6164"/>
                <a:gd name="T2" fmla="*/ 737 w 5442"/>
                <a:gd name="T3" fmla="*/ 6077 h 6164"/>
                <a:gd name="T4" fmla="*/ 1435 w 5442"/>
                <a:gd name="T5" fmla="*/ 6008 h 6164"/>
                <a:gd name="T6" fmla="*/ 2126 w 5442"/>
                <a:gd name="T7" fmla="*/ 5893 h 6164"/>
                <a:gd name="T8" fmla="*/ 2808 w 5442"/>
                <a:gd name="T9" fmla="*/ 5734 h 6164"/>
                <a:gd name="T10" fmla="*/ 3477 w 5442"/>
                <a:gd name="T11" fmla="*/ 5531 h 6164"/>
                <a:gd name="T12" fmla="*/ 4133 w 5442"/>
                <a:gd name="T13" fmla="*/ 5285 h 6164"/>
                <a:gd name="T14" fmla="*/ 4772 w 5442"/>
                <a:gd name="T15" fmla="*/ 4996 h 6164"/>
                <a:gd name="T16" fmla="*/ 5393 w 5442"/>
                <a:gd name="T17" fmla="*/ 4663 h 6164"/>
                <a:gd name="T18" fmla="*/ 2693 w 5442"/>
                <a:gd name="T19" fmla="*/ 52 h 6164"/>
                <a:gd name="T20" fmla="*/ 2582 w 5442"/>
                <a:gd name="T21" fmla="*/ 150 h 6164"/>
                <a:gd name="T22" fmla="*/ 2264 w 5442"/>
                <a:gd name="T23" fmla="*/ 306 h 6164"/>
                <a:gd name="T24" fmla="*/ 1937 w 5442"/>
                <a:gd name="T25" fmla="*/ 442 h 6164"/>
                <a:gd name="T26" fmla="*/ 1603 w 5442"/>
                <a:gd name="T27" fmla="*/ 555 h 6164"/>
                <a:gd name="T28" fmla="*/ 1262 w 5442"/>
                <a:gd name="T29" fmla="*/ 647 h 6164"/>
                <a:gd name="T30" fmla="*/ 915 w 5442"/>
                <a:gd name="T31" fmla="*/ 715 h 6164"/>
                <a:gd name="T32" fmla="*/ 565 w 5442"/>
                <a:gd name="T33" fmla="*/ 762 h 6164"/>
                <a:gd name="T34" fmla="*/ 211 w 5442"/>
                <a:gd name="T35" fmla="*/ 785 h 6164"/>
                <a:gd name="T36" fmla="*/ 64 w 5442"/>
                <a:gd name="T37" fmla="*/ 756 h 6164"/>
                <a:gd name="T38" fmla="*/ 0 w 5442"/>
                <a:gd name="T39" fmla="*/ 756 h 6164"/>
                <a:gd name="T40" fmla="*/ 208 w 5442"/>
                <a:gd name="T41" fmla="*/ 721 h 6164"/>
                <a:gd name="T42" fmla="*/ 557 w 5442"/>
                <a:gd name="T43" fmla="*/ 698 h 6164"/>
                <a:gd name="T44" fmla="*/ 904 w 5442"/>
                <a:gd name="T45" fmla="*/ 652 h 6164"/>
                <a:gd name="T46" fmla="*/ 1246 w 5442"/>
                <a:gd name="T47" fmla="*/ 584 h 6164"/>
                <a:gd name="T48" fmla="*/ 1583 w 5442"/>
                <a:gd name="T49" fmla="*/ 495 h 6164"/>
                <a:gd name="T50" fmla="*/ 1913 w 5442"/>
                <a:gd name="T51" fmla="*/ 382 h 6164"/>
                <a:gd name="T52" fmla="*/ 2236 w 5442"/>
                <a:gd name="T53" fmla="*/ 249 h 6164"/>
                <a:gd name="T54" fmla="*/ 2550 w 5442"/>
                <a:gd name="T55" fmla="*/ 94 h 6164"/>
                <a:gd name="T56" fmla="*/ 2748 w 5442"/>
                <a:gd name="T57" fmla="*/ 20 h 6164"/>
                <a:gd name="T58" fmla="*/ 5439 w 5442"/>
                <a:gd name="T59" fmla="*/ 4700 h 6164"/>
                <a:gd name="T60" fmla="*/ 5114 w 5442"/>
                <a:gd name="T61" fmla="*/ 4891 h 6164"/>
                <a:gd name="T62" fmla="*/ 4480 w 5442"/>
                <a:gd name="T63" fmla="*/ 5204 h 6164"/>
                <a:gd name="T64" fmla="*/ 3828 w 5442"/>
                <a:gd name="T65" fmla="*/ 5474 h 6164"/>
                <a:gd name="T66" fmla="*/ 3162 w 5442"/>
                <a:gd name="T67" fmla="*/ 5700 h 6164"/>
                <a:gd name="T68" fmla="*/ 2482 w 5442"/>
                <a:gd name="T69" fmla="*/ 5882 h 6164"/>
                <a:gd name="T70" fmla="*/ 1791 w 5442"/>
                <a:gd name="T71" fmla="*/ 6020 h 6164"/>
                <a:gd name="T72" fmla="*/ 1092 w 5442"/>
                <a:gd name="T73" fmla="*/ 6112 h 6164"/>
                <a:gd name="T74" fmla="*/ 387 w 5442"/>
                <a:gd name="T75" fmla="*/ 6158 h 6164"/>
                <a:gd name="T76" fmla="*/ 10 w 5442"/>
                <a:gd name="T77" fmla="*/ 6155 h 6164"/>
                <a:gd name="T78" fmla="*/ 0 w 5442"/>
                <a:gd name="T79" fmla="*/ 756 h 6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42" h="6164">
                  <a:moveTo>
                    <a:pt x="64" y="6132"/>
                  </a:moveTo>
                  <a:lnTo>
                    <a:pt x="32" y="6100"/>
                  </a:lnTo>
                  <a:lnTo>
                    <a:pt x="385" y="6094"/>
                  </a:lnTo>
                  <a:lnTo>
                    <a:pt x="737" y="6077"/>
                  </a:lnTo>
                  <a:lnTo>
                    <a:pt x="1087" y="6048"/>
                  </a:lnTo>
                  <a:lnTo>
                    <a:pt x="1435" y="6008"/>
                  </a:lnTo>
                  <a:lnTo>
                    <a:pt x="1782" y="5956"/>
                  </a:lnTo>
                  <a:lnTo>
                    <a:pt x="2126" y="5893"/>
                  </a:lnTo>
                  <a:lnTo>
                    <a:pt x="2468" y="5820"/>
                  </a:lnTo>
                  <a:lnTo>
                    <a:pt x="2808" y="5734"/>
                  </a:lnTo>
                  <a:lnTo>
                    <a:pt x="3144" y="5638"/>
                  </a:lnTo>
                  <a:lnTo>
                    <a:pt x="3477" y="5531"/>
                  </a:lnTo>
                  <a:lnTo>
                    <a:pt x="3807" y="5413"/>
                  </a:lnTo>
                  <a:lnTo>
                    <a:pt x="4133" y="5285"/>
                  </a:lnTo>
                  <a:lnTo>
                    <a:pt x="4454" y="5146"/>
                  </a:lnTo>
                  <a:lnTo>
                    <a:pt x="4772" y="4996"/>
                  </a:lnTo>
                  <a:lnTo>
                    <a:pt x="5085" y="4835"/>
                  </a:lnTo>
                  <a:lnTo>
                    <a:pt x="5393" y="4663"/>
                  </a:lnTo>
                  <a:lnTo>
                    <a:pt x="5381" y="4707"/>
                  </a:lnTo>
                  <a:lnTo>
                    <a:pt x="2693" y="52"/>
                  </a:lnTo>
                  <a:lnTo>
                    <a:pt x="2736" y="64"/>
                  </a:lnTo>
                  <a:lnTo>
                    <a:pt x="2582" y="150"/>
                  </a:lnTo>
                  <a:lnTo>
                    <a:pt x="2424" y="231"/>
                  </a:lnTo>
                  <a:lnTo>
                    <a:pt x="2264" y="306"/>
                  </a:lnTo>
                  <a:lnTo>
                    <a:pt x="2101" y="377"/>
                  </a:lnTo>
                  <a:lnTo>
                    <a:pt x="1937" y="442"/>
                  </a:lnTo>
                  <a:lnTo>
                    <a:pt x="1771" y="501"/>
                  </a:lnTo>
                  <a:lnTo>
                    <a:pt x="1603" y="555"/>
                  </a:lnTo>
                  <a:lnTo>
                    <a:pt x="1433" y="604"/>
                  </a:lnTo>
                  <a:lnTo>
                    <a:pt x="1262" y="647"/>
                  </a:lnTo>
                  <a:lnTo>
                    <a:pt x="1089" y="684"/>
                  </a:lnTo>
                  <a:lnTo>
                    <a:pt x="915" y="715"/>
                  </a:lnTo>
                  <a:lnTo>
                    <a:pt x="741" y="742"/>
                  </a:lnTo>
                  <a:lnTo>
                    <a:pt x="565" y="762"/>
                  </a:lnTo>
                  <a:lnTo>
                    <a:pt x="388" y="776"/>
                  </a:lnTo>
                  <a:lnTo>
                    <a:pt x="211" y="785"/>
                  </a:lnTo>
                  <a:lnTo>
                    <a:pt x="33" y="788"/>
                  </a:lnTo>
                  <a:lnTo>
                    <a:pt x="64" y="756"/>
                  </a:lnTo>
                  <a:lnTo>
                    <a:pt x="64" y="6132"/>
                  </a:lnTo>
                  <a:close/>
                  <a:moveTo>
                    <a:pt x="0" y="756"/>
                  </a:moveTo>
                  <a:cubicBezTo>
                    <a:pt x="0" y="739"/>
                    <a:pt x="14" y="724"/>
                    <a:pt x="32" y="724"/>
                  </a:cubicBezTo>
                  <a:lnTo>
                    <a:pt x="208" y="721"/>
                  </a:lnTo>
                  <a:lnTo>
                    <a:pt x="383" y="713"/>
                  </a:lnTo>
                  <a:lnTo>
                    <a:pt x="557" y="698"/>
                  </a:lnTo>
                  <a:lnTo>
                    <a:pt x="731" y="678"/>
                  </a:lnTo>
                  <a:lnTo>
                    <a:pt x="904" y="652"/>
                  </a:lnTo>
                  <a:lnTo>
                    <a:pt x="1076" y="621"/>
                  </a:lnTo>
                  <a:lnTo>
                    <a:pt x="1246" y="584"/>
                  </a:lnTo>
                  <a:lnTo>
                    <a:pt x="1415" y="542"/>
                  </a:lnTo>
                  <a:lnTo>
                    <a:pt x="1583" y="495"/>
                  </a:lnTo>
                  <a:lnTo>
                    <a:pt x="1749" y="441"/>
                  </a:lnTo>
                  <a:lnTo>
                    <a:pt x="1913" y="382"/>
                  </a:lnTo>
                  <a:lnTo>
                    <a:pt x="2076" y="318"/>
                  </a:lnTo>
                  <a:lnTo>
                    <a:pt x="2236" y="249"/>
                  </a:lnTo>
                  <a:lnTo>
                    <a:pt x="2394" y="174"/>
                  </a:lnTo>
                  <a:lnTo>
                    <a:pt x="2550" y="94"/>
                  </a:lnTo>
                  <a:lnTo>
                    <a:pt x="2705" y="8"/>
                  </a:lnTo>
                  <a:cubicBezTo>
                    <a:pt x="2720" y="0"/>
                    <a:pt x="2739" y="5"/>
                    <a:pt x="2748" y="20"/>
                  </a:cubicBezTo>
                  <a:lnTo>
                    <a:pt x="5436" y="4675"/>
                  </a:lnTo>
                  <a:cubicBezTo>
                    <a:pt x="5440" y="4683"/>
                    <a:pt x="5442" y="4692"/>
                    <a:pt x="5439" y="4700"/>
                  </a:cubicBezTo>
                  <a:cubicBezTo>
                    <a:pt x="5437" y="4708"/>
                    <a:pt x="5431" y="4715"/>
                    <a:pt x="5424" y="4719"/>
                  </a:cubicBezTo>
                  <a:lnTo>
                    <a:pt x="5114" y="4891"/>
                  </a:lnTo>
                  <a:lnTo>
                    <a:pt x="4799" y="5053"/>
                  </a:lnTo>
                  <a:lnTo>
                    <a:pt x="4480" y="5204"/>
                  </a:lnTo>
                  <a:lnTo>
                    <a:pt x="4156" y="5344"/>
                  </a:lnTo>
                  <a:lnTo>
                    <a:pt x="3828" y="5474"/>
                  </a:lnTo>
                  <a:lnTo>
                    <a:pt x="3497" y="5592"/>
                  </a:lnTo>
                  <a:lnTo>
                    <a:pt x="3162" y="5700"/>
                  </a:lnTo>
                  <a:lnTo>
                    <a:pt x="2823" y="5797"/>
                  </a:lnTo>
                  <a:lnTo>
                    <a:pt x="2482" y="5882"/>
                  </a:lnTo>
                  <a:lnTo>
                    <a:pt x="2138" y="5956"/>
                  </a:lnTo>
                  <a:lnTo>
                    <a:pt x="1791" y="6020"/>
                  </a:lnTo>
                  <a:lnTo>
                    <a:pt x="1443" y="6071"/>
                  </a:lnTo>
                  <a:lnTo>
                    <a:pt x="1092" y="6112"/>
                  </a:lnTo>
                  <a:lnTo>
                    <a:pt x="740" y="6141"/>
                  </a:lnTo>
                  <a:lnTo>
                    <a:pt x="387" y="6158"/>
                  </a:lnTo>
                  <a:lnTo>
                    <a:pt x="33" y="6164"/>
                  </a:lnTo>
                  <a:cubicBezTo>
                    <a:pt x="24" y="6164"/>
                    <a:pt x="16" y="6161"/>
                    <a:pt x="10" y="6155"/>
                  </a:cubicBezTo>
                  <a:cubicBezTo>
                    <a:pt x="4" y="6149"/>
                    <a:pt x="0" y="6141"/>
                    <a:pt x="0" y="6132"/>
                  </a:cubicBezTo>
                  <a:lnTo>
                    <a:pt x="0" y="756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2314" y="2176"/>
              <a:ext cx="524" cy="594"/>
            </a:xfrm>
            <a:custGeom>
              <a:avLst/>
              <a:gdLst>
                <a:gd name="T0" fmla="*/ 0 w 5375"/>
                <a:gd name="T1" fmla="*/ 4655 h 6096"/>
                <a:gd name="T2" fmla="*/ 5375 w 5375"/>
                <a:gd name="T3" fmla="*/ 6096 h 6096"/>
                <a:gd name="T4" fmla="*/ 5375 w 5375"/>
                <a:gd name="T5" fmla="*/ 720 h 6096"/>
                <a:gd name="T6" fmla="*/ 2688 w 5375"/>
                <a:gd name="T7" fmla="*/ 0 h 6096"/>
                <a:gd name="T8" fmla="*/ 0 w 5375"/>
                <a:gd name="T9" fmla="*/ 4655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5" h="6096">
                  <a:moveTo>
                    <a:pt x="0" y="4655"/>
                  </a:moveTo>
                  <a:cubicBezTo>
                    <a:pt x="1634" y="5599"/>
                    <a:pt x="3488" y="6096"/>
                    <a:pt x="5375" y="6096"/>
                  </a:cubicBezTo>
                  <a:lnTo>
                    <a:pt x="5375" y="720"/>
                  </a:lnTo>
                  <a:cubicBezTo>
                    <a:pt x="4432" y="720"/>
                    <a:pt x="3505" y="472"/>
                    <a:pt x="2688" y="0"/>
                  </a:cubicBezTo>
                  <a:lnTo>
                    <a:pt x="0" y="4655"/>
                  </a:lnTo>
                  <a:close/>
                </a:path>
              </a:pathLst>
            </a:custGeom>
            <a:solidFill>
              <a:srgbClr val="A3006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4" name="Freeform 20"/>
            <p:cNvSpPr>
              <a:spLocks noEditPoints="1"/>
            </p:cNvSpPr>
            <p:nvPr/>
          </p:nvSpPr>
          <p:spPr bwMode="auto">
            <a:xfrm>
              <a:off x="2311" y="2172"/>
              <a:ext cx="530" cy="601"/>
            </a:xfrm>
            <a:custGeom>
              <a:avLst/>
              <a:gdLst>
                <a:gd name="T0" fmla="*/ 48 w 5440"/>
                <a:gd name="T1" fmla="*/ 4663 h 6164"/>
                <a:gd name="T2" fmla="*/ 671 w 5440"/>
                <a:gd name="T3" fmla="*/ 4996 h 6164"/>
                <a:gd name="T4" fmla="*/ 1310 w 5440"/>
                <a:gd name="T5" fmla="*/ 5285 h 6164"/>
                <a:gd name="T6" fmla="*/ 1965 w 5440"/>
                <a:gd name="T7" fmla="*/ 5532 h 6164"/>
                <a:gd name="T8" fmla="*/ 2635 w 5440"/>
                <a:gd name="T9" fmla="*/ 5735 h 6164"/>
                <a:gd name="T10" fmla="*/ 3316 w 5440"/>
                <a:gd name="T11" fmla="*/ 5894 h 6164"/>
                <a:gd name="T12" fmla="*/ 4007 w 5440"/>
                <a:gd name="T13" fmla="*/ 6008 h 6164"/>
                <a:gd name="T14" fmla="*/ 4706 w 5440"/>
                <a:gd name="T15" fmla="*/ 6077 h 6164"/>
                <a:gd name="T16" fmla="*/ 5409 w 5440"/>
                <a:gd name="T17" fmla="*/ 6100 h 6164"/>
                <a:gd name="T18" fmla="*/ 5376 w 5440"/>
                <a:gd name="T19" fmla="*/ 756 h 6164"/>
                <a:gd name="T20" fmla="*/ 5231 w 5440"/>
                <a:gd name="T21" fmla="*/ 785 h 6164"/>
                <a:gd name="T22" fmla="*/ 4877 w 5440"/>
                <a:gd name="T23" fmla="*/ 762 h 6164"/>
                <a:gd name="T24" fmla="*/ 4527 w 5440"/>
                <a:gd name="T25" fmla="*/ 716 h 6164"/>
                <a:gd name="T26" fmla="*/ 4181 w 5440"/>
                <a:gd name="T27" fmla="*/ 647 h 6164"/>
                <a:gd name="T28" fmla="*/ 3840 w 5440"/>
                <a:gd name="T29" fmla="*/ 556 h 6164"/>
                <a:gd name="T30" fmla="*/ 3506 w 5440"/>
                <a:gd name="T31" fmla="*/ 442 h 6164"/>
                <a:gd name="T32" fmla="*/ 3179 w 5440"/>
                <a:gd name="T33" fmla="*/ 307 h 6164"/>
                <a:gd name="T34" fmla="*/ 2861 w 5440"/>
                <a:gd name="T35" fmla="*/ 150 h 6164"/>
                <a:gd name="T36" fmla="*/ 2749 w 5440"/>
                <a:gd name="T37" fmla="*/ 52 h 6164"/>
                <a:gd name="T38" fmla="*/ 2693 w 5440"/>
                <a:gd name="T39" fmla="*/ 20 h 6164"/>
                <a:gd name="T40" fmla="*/ 2890 w 5440"/>
                <a:gd name="T41" fmla="*/ 93 h 6164"/>
                <a:gd name="T42" fmla="*/ 3204 w 5440"/>
                <a:gd name="T43" fmla="*/ 248 h 6164"/>
                <a:gd name="T44" fmla="*/ 3527 w 5440"/>
                <a:gd name="T45" fmla="*/ 382 h 6164"/>
                <a:gd name="T46" fmla="*/ 3857 w 5440"/>
                <a:gd name="T47" fmla="*/ 494 h 6164"/>
                <a:gd name="T48" fmla="*/ 4194 w 5440"/>
                <a:gd name="T49" fmla="*/ 584 h 6164"/>
                <a:gd name="T50" fmla="*/ 4536 w 5440"/>
                <a:gd name="T51" fmla="*/ 652 h 6164"/>
                <a:gd name="T52" fmla="*/ 4883 w 5440"/>
                <a:gd name="T53" fmla="*/ 698 h 6164"/>
                <a:gd name="T54" fmla="*/ 5233 w 5440"/>
                <a:gd name="T55" fmla="*/ 721 h 6164"/>
                <a:gd name="T56" fmla="*/ 5440 w 5440"/>
                <a:gd name="T57" fmla="*/ 756 h 6164"/>
                <a:gd name="T58" fmla="*/ 5431 w 5440"/>
                <a:gd name="T59" fmla="*/ 6155 h 6164"/>
                <a:gd name="T60" fmla="*/ 5053 w 5440"/>
                <a:gd name="T61" fmla="*/ 6158 h 6164"/>
                <a:gd name="T62" fmla="*/ 4348 w 5440"/>
                <a:gd name="T63" fmla="*/ 6112 h 6164"/>
                <a:gd name="T64" fmla="*/ 3649 w 5440"/>
                <a:gd name="T65" fmla="*/ 6019 h 6164"/>
                <a:gd name="T66" fmla="*/ 2959 w 5440"/>
                <a:gd name="T67" fmla="*/ 5882 h 6164"/>
                <a:gd name="T68" fmla="*/ 2279 w 5440"/>
                <a:gd name="T69" fmla="*/ 5699 h 6164"/>
                <a:gd name="T70" fmla="*/ 1612 w 5440"/>
                <a:gd name="T71" fmla="*/ 5473 h 6164"/>
                <a:gd name="T72" fmla="*/ 961 w 5440"/>
                <a:gd name="T73" fmla="*/ 5204 h 6164"/>
                <a:gd name="T74" fmla="*/ 326 w 5440"/>
                <a:gd name="T75" fmla="*/ 4891 h 6164"/>
                <a:gd name="T76" fmla="*/ 2 w 5440"/>
                <a:gd name="T77" fmla="*/ 4700 h 6164"/>
                <a:gd name="T78" fmla="*/ 2693 w 5440"/>
                <a:gd name="T79" fmla="*/ 20 h 6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40" h="6164">
                  <a:moveTo>
                    <a:pt x="61" y="4707"/>
                  </a:moveTo>
                  <a:lnTo>
                    <a:pt x="48" y="4663"/>
                  </a:lnTo>
                  <a:lnTo>
                    <a:pt x="357" y="4835"/>
                  </a:lnTo>
                  <a:lnTo>
                    <a:pt x="671" y="4996"/>
                  </a:lnTo>
                  <a:lnTo>
                    <a:pt x="988" y="5146"/>
                  </a:lnTo>
                  <a:lnTo>
                    <a:pt x="1310" y="5285"/>
                  </a:lnTo>
                  <a:lnTo>
                    <a:pt x="1636" y="5414"/>
                  </a:lnTo>
                  <a:lnTo>
                    <a:pt x="1965" y="5532"/>
                  </a:lnTo>
                  <a:lnTo>
                    <a:pt x="2298" y="5638"/>
                  </a:lnTo>
                  <a:lnTo>
                    <a:pt x="2635" y="5735"/>
                  </a:lnTo>
                  <a:lnTo>
                    <a:pt x="2974" y="5820"/>
                  </a:lnTo>
                  <a:lnTo>
                    <a:pt x="3316" y="5894"/>
                  </a:lnTo>
                  <a:lnTo>
                    <a:pt x="3661" y="5956"/>
                  </a:lnTo>
                  <a:lnTo>
                    <a:pt x="4007" y="6008"/>
                  </a:lnTo>
                  <a:lnTo>
                    <a:pt x="4356" y="6048"/>
                  </a:lnTo>
                  <a:lnTo>
                    <a:pt x="4706" y="6077"/>
                  </a:lnTo>
                  <a:lnTo>
                    <a:pt x="5057" y="6094"/>
                  </a:lnTo>
                  <a:lnTo>
                    <a:pt x="5409" y="6100"/>
                  </a:lnTo>
                  <a:lnTo>
                    <a:pt x="5376" y="6132"/>
                  </a:lnTo>
                  <a:lnTo>
                    <a:pt x="5376" y="756"/>
                  </a:lnTo>
                  <a:lnTo>
                    <a:pt x="5408" y="788"/>
                  </a:lnTo>
                  <a:lnTo>
                    <a:pt x="5231" y="785"/>
                  </a:lnTo>
                  <a:lnTo>
                    <a:pt x="5054" y="776"/>
                  </a:lnTo>
                  <a:lnTo>
                    <a:pt x="4877" y="762"/>
                  </a:lnTo>
                  <a:lnTo>
                    <a:pt x="4702" y="742"/>
                  </a:lnTo>
                  <a:lnTo>
                    <a:pt x="4527" y="716"/>
                  </a:lnTo>
                  <a:lnTo>
                    <a:pt x="4353" y="684"/>
                  </a:lnTo>
                  <a:lnTo>
                    <a:pt x="4181" y="647"/>
                  </a:lnTo>
                  <a:lnTo>
                    <a:pt x="4010" y="604"/>
                  </a:lnTo>
                  <a:lnTo>
                    <a:pt x="3840" y="556"/>
                  </a:lnTo>
                  <a:lnTo>
                    <a:pt x="3672" y="501"/>
                  </a:lnTo>
                  <a:lnTo>
                    <a:pt x="3506" y="442"/>
                  </a:lnTo>
                  <a:lnTo>
                    <a:pt x="3341" y="377"/>
                  </a:lnTo>
                  <a:lnTo>
                    <a:pt x="3179" y="307"/>
                  </a:lnTo>
                  <a:lnTo>
                    <a:pt x="3019" y="231"/>
                  </a:lnTo>
                  <a:lnTo>
                    <a:pt x="2861" y="150"/>
                  </a:lnTo>
                  <a:lnTo>
                    <a:pt x="2705" y="64"/>
                  </a:lnTo>
                  <a:lnTo>
                    <a:pt x="2749" y="52"/>
                  </a:lnTo>
                  <a:lnTo>
                    <a:pt x="61" y="4707"/>
                  </a:lnTo>
                  <a:close/>
                  <a:moveTo>
                    <a:pt x="2693" y="20"/>
                  </a:moveTo>
                  <a:cubicBezTo>
                    <a:pt x="2702" y="5"/>
                    <a:pt x="2721" y="0"/>
                    <a:pt x="2737" y="8"/>
                  </a:cubicBezTo>
                  <a:lnTo>
                    <a:pt x="2890" y="93"/>
                  </a:lnTo>
                  <a:lnTo>
                    <a:pt x="3046" y="174"/>
                  </a:lnTo>
                  <a:lnTo>
                    <a:pt x="3204" y="248"/>
                  </a:lnTo>
                  <a:lnTo>
                    <a:pt x="3365" y="318"/>
                  </a:lnTo>
                  <a:lnTo>
                    <a:pt x="3527" y="382"/>
                  </a:lnTo>
                  <a:lnTo>
                    <a:pt x="3691" y="441"/>
                  </a:lnTo>
                  <a:lnTo>
                    <a:pt x="3857" y="494"/>
                  </a:lnTo>
                  <a:lnTo>
                    <a:pt x="4025" y="542"/>
                  </a:lnTo>
                  <a:lnTo>
                    <a:pt x="4194" y="584"/>
                  </a:lnTo>
                  <a:lnTo>
                    <a:pt x="4365" y="621"/>
                  </a:lnTo>
                  <a:lnTo>
                    <a:pt x="4536" y="652"/>
                  </a:lnTo>
                  <a:lnTo>
                    <a:pt x="4709" y="678"/>
                  </a:lnTo>
                  <a:lnTo>
                    <a:pt x="4883" y="698"/>
                  </a:lnTo>
                  <a:lnTo>
                    <a:pt x="5057" y="713"/>
                  </a:lnTo>
                  <a:lnTo>
                    <a:pt x="5233" y="721"/>
                  </a:lnTo>
                  <a:lnTo>
                    <a:pt x="5409" y="724"/>
                  </a:lnTo>
                  <a:cubicBezTo>
                    <a:pt x="5426" y="724"/>
                    <a:pt x="5440" y="739"/>
                    <a:pt x="5440" y="756"/>
                  </a:cubicBezTo>
                  <a:lnTo>
                    <a:pt x="5440" y="6132"/>
                  </a:lnTo>
                  <a:cubicBezTo>
                    <a:pt x="5440" y="6141"/>
                    <a:pt x="5437" y="6149"/>
                    <a:pt x="5431" y="6155"/>
                  </a:cubicBezTo>
                  <a:cubicBezTo>
                    <a:pt x="5425" y="6161"/>
                    <a:pt x="5417" y="6164"/>
                    <a:pt x="5408" y="6164"/>
                  </a:cubicBezTo>
                  <a:lnTo>
                    <a:pt x="5053" y="6158"/>
                  </a:lnTo>
                  <a:lnTo>
                    <a:pt x="4700" y="6141"/>
                  </a:lnTo>
                  <a:lnTo>
                    <a:pt x="4348" y="6112"/>
                  </a:lnTo>
                  <a:lnTo>
                    <a:pt x="3998" y="6071"/>
                  </a:lnTo>
                  <a:lnTo>
                    <a:pt x="3649" y="6019"/>
                  </a:lnTo>
                  <a:lnTo>
                    <a:pt x="3303" y="5956"/>
                  </a:lnTo>
                  <a:lnTo>
                    <a:pt x="2959" y="5882"/>
                  </a:lnTo>
                  <a:lnTo>
                    <a:pt x="2617" y="5796"/>
                  </a:lnTo>
                  <a:lnTo>
                    <a:pt x="2279" y="5699"/>
                  </a:lnTo>
                  <a:lnTo>
                    <a:pt x="1944" y="5592"/>
                  </a:lnTo>
                  <a:lnTo>
                    <a:pt x="1612" y="5473"/>
                  </a:lnTo>
                  <a:lnTo>
                    <a:pt x="1284" y="5344"/>
                  </a:lnTo>
                  <a:lnTo>
                    <a:pt x="961" y="5204"/>
                  </a:lnTo>
                  <a:lnTo>
                    <a:pt x="641" y="5053"/>
                  </a:lnTo>
                  <a:lnTo>
                    <a:pt x="326" y="4891"/>
                  </a:lnTo>
                  <a:lnTo>
                    <a:pt x="17" y="4719"/>
                  </a:lnTo>
                  <a:cubicBezTo>
                    <a:pt x="10" y="4715"/>
                    <a:pt x="4" y="4708"/>
                    <a:pt x="2" y="4700"/>
                  </a:cubicBezTo>
                  <a:cubicBezTo>
                    <a:pt x="0" y="4692"/>
                    <a:pt x="1" y="4683"/>
                    <a:pt x="5" y="4675"/>
                  </a:cubicBezTo>
                  <a:lnTo>
                    <a:pt x="2693" y="2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1930" y="1984"/>
              <a:ext cx="646" cy="645"/>
            </a:xfrm>
            <a:custGeom>
              <a:avLst/>
              <a:gdLst>
                <a:gd name="T0" fmla="*/ 0 w 6623"/>
                <a:gd name="T1" fmla="*/ 2688 h 6623"/>
                <a:gd name="T2" fmla="*/ 3935 w 6623"/>
                <a:gd name="T3" fmla="*/ 6623 h 6623"/>
                <a:gd name="T4" fmla="*/ 6623 w 6623"/>
                <a:gd name="T5" fmla="*/ 1968 h 6623"/>
                <a:gd name="T6" fmla="*/ 4655 w 6623"/>
                <a:gd name="T7" fmla="*/ 0 h 6623"/>
                <a:gd name="T8" fmla="*/ 0 w 6623"/>
                <a:gd name="T9" fmla="*/ 2688 h 6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3" h="6623">
                  <a:moveTo>
                    <a:pt x="0" y="2688"/>
                  </a:moveTo>
                  <a:cubicBezTo>
                    <a:pt x="943" y="4322"/>
                    <a:pt x="2301" y="5680"/>
                    <a:pt x="3935" y="6623"/>
                  </a:cubicBezTo>
                  <a:lnTo>
                    <a:pt x="6623" y="1968"/>
                  </a:lnTo>
                  <a:cubicBezTo>
                    <a:pt x="5806" y="1496"/>
                    <a:pt x="5127" y="817"/>
                    <a:pt x="4655" y="0"/>
                  </a:cubicBezTo>
                  <a:lnTo>
                    <a:pt x="0" y="2688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6" name="Freeform 22"/>
            <p:cNvSpPr>
              <a:spLocks noEditPoints="1"/>
            </p:cNvSpPr>
            <p:nvPr/>
          </p:nvSpPr>
          <p:spPr bwMode="auto">
            <a:xfrm>
              <a:off x="1927" y="1980"/>
              <a:ext cx="652" cy="653"/>
            </a:xfrm>
            <a:custGeom>
              <a:avLst/>
              <a:gdLst>
                <a:gd name="T0" fmla="*/ 60 w 6692"/>
                <a:gd name="T1" fmla="*/ 2708 h 6693"/>
                <a:gd name="T2" fmla="*/ 433 w 6692"/>
                <a:gd name="T3" fmla="*/ 3307 h 6693"/>
                <a:gd name="T4" fmla="*/ 842 w 6692"/>
                <a:gd name="T5" fmla="*/ 3877 h 6693"/>
                <a:gd name="T6" fmla="*/ 1286 w 6692"/>
                <a:gd name="T7" fmla="*/ 4418 h 6693"/>
                <a:gd name="T8" fmla="*/ 1764 w 6692"/>
                <a:gd name="T9" fmla="*/ 4929 h 6693"/>
                <a:gd name="T10" fmla="*/ 2275 w 6692"/>
                <a:gd name="T11" fmla="*/ 5407 h 6693"/>
                <a:gd name="T12" fmla="*/ 2816 w 6692"/>
                <a:gd name="T13" fmla="*/ 5851 h 6693"/>
                <a:gd name="T14" fmla="*/ 3387 w 6692"/>
                <a:gd name="T15" fmla="*/ 6260 h 6693"/>
                <a:gd name="T16" fmla="*/ 3984 w 6692"/>
                <a:gd name="T17" fmla="*/ 6632 h 6693"/>
                <a:gd name="T18" fmla="*/ 6628 w 6692"/>
                <a:gd name="T19" fmla="*/ 1988 h 6693"/>
                <a:gd name="T20" fmla="*/ 6488 w 6692"/>
                <a:gd name="T21" fmla="*/ 1940 h 6693"/>
                <a:gd name="T22" fmla="*/ 6193 w 6692"/>
                <a:gd name="T23" fmla="*/ 1744 h 6693"/>
                <a:gd name="T24" fmla="*/ 5913 w 6692"/>
                <a:gd name="T25" fmla="*/ 1529 h 6693"/>
                <a:gd name="T26" fmla="*/ 5648 w 6692"/>
                <a:gd name="T27" fmla="*/ 1296 h 6693"/>
                <a:gd name="T28" fmla="*/ 5397 w 6692"/>
                <a:gd name="T29" fmla="*/ 1046 h 6693"/>
                <a:gd name="T30" fmla="*/ 5165 w 6692"/>
                <a:gd name="T31" fmla="*/ 781 h 6693"/>
                <a:gd name="T32" fmla="*/ 4949 w 6692"/>
                <a:gd name="T33" fmla="*/ 500 h 6693"/>
                <a:gd name="T34" fmla="*/ 4753 w 6692"/>
                <a:gd name="T35" fmla="*/ 205 h 6693"/>
                <a:gd name="T36" fmla="*/ 4704 w 6692"/>
                <a:gd name="T37" fmla="*/ 64 h 6693"/>
                <a:gd name="T38" fmla="*/ 4672 w 6692"/>
                <a:gd name="T39" fmla="*/ 9 h 6693"/>
                <a:gd name="T40" fmla="*/ 4806 w 6692"/>
                <a:gd name="T41" fmla="*/ 171 h 6693"/>
                <a:gd name="T42" fmla="*/ 5001 w 6692"/>
                <a:gd name="T43" fmla="*/ 462 h 6693"/>
                <a:gd name="T44" fmla="*/ 5213 w 6692"/>
                <a:gd name="T45" fmla="*/ 739 h 6693"/>
                <a:gd name="T46" fmla="*/ 5443 w 6692"/>
                <a:gd name="T47" fmla="*/ 1002 h 6693"/>
                <a:gd name="T48" fmla="*/ 5690 w 6692"/>
                <a:gd name="T49" fmla="*/ 1248 h 6693"/>
                <a:gd name="T50" fmla="*/ 5952 w 6692"/>
                <a:gd name="T51" fmla="*/ 1478 h 6693"/>
                <a:gd name="T52" fmla="*/ 6230 w 6692"/>
                <a:gd name="T53" fmla="*/ 1691 h 6693"/>
                <a:gd name="T54" fmla="*/ 6521 w 6692"/>
                <a:gd name="T55" fmla="*/ 1886 h 6693"/>
                <a:gd name="T56" fmla="*/ 6684 w 6692"/>
                <a:gd name="T57" fmla="*/ 2020 h 6693"/>
                <a:gd name="T58" fmla="*/ 3976 w 6692"/>
                <a:gd name="T59" fmla="*/ 6690 h 6693"/>
                <a:gd name="T60" fmla="*/ 3648 w 6692"/>
                <a:gd name="T61" fmla="*/ 6505 h 6693"/>
                <a:gd name="T62" fmla="*/ 3060 w 6692"/>
                <a:gd name="T63" fmla="*/ 6112 h 6693"/>
                <a:gd name="T64" fmla="*/ 2501 w 6692"/>
                <a:gd name="T65" fmla="*/ 5682 h 6693"/>
                <a:gd name="T66" fmla="*/ 1971 w 6692"/>
                <a:gd name="T67" fmla="*/ 5218 h 6693"/>
                <a:gd name="T68" fmla="*/ 1474 w 6692"/>
                <a:gd name="T69" fmla="*/ 4720 h 6693"/>
                <a:gd name="T70" fmla="*/ 1009 w 6692"/>
                <a:gd name="T71" fmla="*/ 4191 h 6693"/>
                <a:gd name="T72" fmla="*/ 580 w 6692"/>
                <a:gd name="T73" fmla="*/ 3632 h 6693"/>
                <a:gd name="T74" fmla="*/ 187 w 6692"/>
                <a:gd name="T75" fmla="*/ 3044 h 6693"/>
                <a:gd name="T76" fmla="*/ 2 w 6692"/>
                <a:gd name="T77" fmla="*/ 2716 h 6693"/>
                <a:gd name="T78" fmla="*/ 4672 w 6692"/>
                <a:gd name="T79" fmla="*/ 9 h 6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692" h="6693">
                  <a:moveTo>
                    <a:pt x="49" y="2752"/>
                  </a:moveTo>
                  <a:lnTo>
                    <a:pt x="60" y="2708"/>
                  </a:lnTo>
                  <a:lnTo>
                    <a:pt x="242" y="3011"/>
                  </a:lnTo>
                  <a:lnTo>
                    <a:pt x="433" y="3307"/>
                  </a:lnTo>
                  <a:lnTo>
                    <a:pt x="633" y="3595"/>
                  </a:lnTo>
                  <a:lnTo>
                    <a:pt x="842" y="3877"/>
                  </a:lnTo>
                  <a:lnTo>
                    <a:pt x="1060" y="4151"/>
                  </a:lnTo>
                  <a:lnTo>
                    <a:pt x="1286" y="4418"/>
                  </a:lnTo>
                  <a:lnTo>
                    <a:pt x="1521" y="4677"/>
                  </a:lnTo>
                  <a:lnTo>
                    <a:pt x="1764" y="4929"/>
                  </a:lnTo>
                  <a:lnTo>
                    <a:pt x="2016" y="5172"/>
                  </a:lnTo>
                  <a:lnTo>
                    <a:pt x="2275" y="5407"/>
                  </a:lnTo>
                  <a:lnTo>
                    <a:pt x="2542" y="5634"/>
                  </a:lnTo>
                  <a:lnTo>
                    <a:pt x="2816" y="5851"/>
                  </a:lnTo>
                  <a:lnTo>
                    <a:pt x="3098" y="6060"/>
                  </a:lnTo>
                  <a:lnTo>
                    <a:pt x="3387" y="6260"/>
                  </a:lnTo>
                  <a:lnTo>
                    <a:pt x="3682" y="6451"/>
                  </a:lnTo>
                  <a:lnTo>
                    <a:pt x="3984" y="6632"/>
                  </a:lnTo>
                  <a:lnTo>
                    <a:pt x="3940" y="6643"/>
                  </a:lnTo>
                  <a:lnTo>
                    <a:pt x="6628" y="1988"/>
                  </a:lnTo>
                  <a:lnTo>
                    <a:pt x="6639" y="2031"/>
                  </a:lnTo>
                  <a:lnTo>
                    <a:pt x="6488" y="1940"/>
                  </a:lnTo>
                  <a:lnTo>
                    <a:pt x="6339" y="1844"/>
                  </a:lnTo>
                  <a:lnTo>
                    <a:pt x="6193" y="1744"/>
                  </a:lnTo>
                  <a:lnTo>
                    <a:pt x="6051" y="1638"/>
                  </a:lnTo>
                  <a:lnTo>
                    <a:pt x="5913" y="1529"/>
                  </a:lnTo>
                  <a:lnTo>
                    <a:pt x="5778" y="1414"/>
                  </a:lnTo>
                  <a:lnTo>
                    <a:pt x="5648" y="1296"/>
                  </a:lnTo>
                  <a:lnTo>
                    <a:pt x="5520" y="1173"/>
                  </a:lnTo>
                  <a:lnTo>
                    <a:pt x="5397" y="1046"/>
                  </a:lnTo>
                  <a:lnTo>
                    <a:pt x="5279" y="915"/>
                  </a:lnTo>
                  <a:lnTo>
                    <a:pt x="5165" y="781"/>
                  </a:lnTo>
                  <a:lnTo>
                    <a:pt x="5055" y="642"/>
                  </a:lnTo>
                  <a:lnTo>
                    <a:pt x="4949" y="500"/>
                  </a:lnTo>
                  <a:lnTo>
                    <a:pt x="4849" y="355"/>
                  </a:lnTo>
                  <a:lnTo>
                    <a:pt x="4753" y="205"/>
                  </a:lnTo>
                  <a:lnTo>
                    <a:pt x="4661" y="53"/>
                  </a:lnTo>
                  <a:lnTo>
                    <a:pt x="4704" y="64"/>
                  </a:lnTo>
                  <a:lnTo>
                    <a:pt x="49" y="2752"/>
                  </a:lnTo>
                  <a:close/>
                  <a:moveTo>
                    <a:pt x="4672" y="9"/>
                  </a:moveTo>
                  <a:cubicBezTo>
                    <a:pt x="4688" y="0"/>
                    <a:pt x="4707" y="5"/>
                    <a:pt x="4716" y="20"/>
                  </a:cubicBezTo>
                  <a:lnTo>
                    <a:pt x="4806" y="171"/>
                  </a:lnTo>
                  <a:lnTo>
                    <a:pt x="4901" y="318"/>
                  </a:lnTo>
                  <a:lnTo>
                    <a:pt x="5001" y="462"/>
                  </a:lnTo>
                  <a:lnTo>
                    <a:pt x="5105" y="603"/>
                  </a:lnTo>
                  <a:lnTo>
                    <a:pt x="5213" y="739"/>
                  </a:lnTo>
                  <a:lnTo>
                    <a:pt x="5327" y="872"/>
                  </a:lnTo>
                  <a:lnTo>
                    <a:pt x="5443" y="1002"/>
                  </a:lnTo>
                  <a:lnTo>
                    <a:pt x="5565" y="1127"/>
                  </a:lnTo>
                  <a:lnTo>
                    <a:pt x="5690" y="1248"/>
                  </a:lnTo>
                  <a:lnTo>
                    <a:pt x="5820" y="1365"/>
                  </a:lnTo>
                  <a:lnTo>
                    <a:pt x="5952" y="1478"/>
                  </a:lnTo>
                  <a:lnTo>
                    <a:pt x="6089" y="1587"/>
                  </a:lnTo>
                  <a:lnTo>
                    <a:pt x="6230" y="1691"/>
                  </a:lnTo>
                  <a:lnTo>
                    <a:pt x="6373" y="1791"/>
                  </a:lnTo>
                  <a:lnTo>
                    <a:pt x="6521" y="1886"/>
                  </a:lnTo>
                  <a:lnTo>
                    <a:pt x="6672" y="1977"/>
                  </a:lnTo>
                  <a:cubicBezTo>
                    <a:pt x="6687" y="1986"/>
                    <a:pt x="6692" y="2005"/>
                    <a:pt x="6684" y="2020"/>
                  </a:cubicBezTo>
                  <a:lnTo>
                    <a:pt x="3996" y="6675"/>
                  </a:lnTo>
                  <a:cubicBezTo>
                    <a:pt x="3991" y="6683"/>
                    <a:pt x="3984" y="6688"/>
                    <a:pt x="3976" y="6690"/>
                  </a:cubicBezTo>
                  <a:cubicBezTo>
                    <a:pt x="3968" y="6693"/>
                    <a:pt x="3959" y="6691"/>
                    <a:pt x="3952" y="6687"/>
                  </a:cubicBezTo>
                  <a:lnTo>
                    <a:pt x="3648" y="6505"/>
                  </a:lnTo>
                  <a:lnTo>
                    <a:pt x="3350" y="6313"/>
                  </a:lnTo>
                  <a:lnTo>
                    <a:pt x="3060" y="6112"/>
                  </a:lnTo>
                  <a:lnTo>
                    <a:pt x="2777" y="5902"/>
                  </a:lnTo>
                  <a:lnTo>
                    <a:pt x="2501" y="5682"/>
                  </a:lnTo>
                  <a:lnTo>
                    <a:pt x="2232" y="5454"/>
                  </a:lnTo>
                  <a:lnTo>
                    <a:pt x="1971" y="5218"/>
                  </a:lnTo>
                  <a:lnTo>
                    <a:pt x="1718" y="4973"/>
                  </a:lnTo>
                  <a:lnTo>
                    <a:pt x="1474" y="4720"/>
                  </a:lnTo>
                  <a:lnTo>
                    <a:pt x="1238" y="4460"/>
                  </a:lnTo>
                  <a:lnTo>
                    <a:pt x="1009" y="4191"/>
                  </a:lnTo>
                  <a:lnTo>
                    <a:pt x="790" y="3915"/>
                  </a:lnTo>
                  <a:lnTo>
                    <a:pt x="580" y="3632"/>
                  </a:lnTo>
                  <a:lnTo>
                    <a:pt x="379" y="3341"/>
                  </a:lnTo>
                  <a:lnTo>
                    <a:pt x="187" y="3044"/>
                  </a:lnTo>
                  <a:lnTo>
                    <a:pt x="6" y="2741"/>
                  </a:lnTo>
                  <a:cubicBezTo>
                    <a:pt x="1" y="2734"/>
                    <a:pt x="0" y="2725"/>
                    <a:pt x="2" y="2716"/>
                  </a:cubicBezTo>
                  <a:cubicBezTo>
                    <a:pt x="4" y="2708"/>
                    <a:pt x="10" y="2701"/>
                    <a:pt x="17" y="2697"/>
                  </a:cubicBezTo>
                  <a:lnTo>
                    <a:pt x="4672" y="9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1790" y="1722"/>
              <a:ext cx="594" cy="524"/>
            </a:xfrm>
            <a:custGeom>
              <a:avLst/>
              <a:gdLst>
                <a:gd name="T0" fmla="*/ 0 w 6096"/>
                <a:gd name="T1" fmla="*/ 0 h 5376"/>
                <a:gd name="T2" fmla="*/ 1441 w 6096"/>
                <a:gd name="T3" fmla="*/ 5376 h 5376"/>
                <a:gd name="T4" fmla="*/ 6096 w 6096"/>
                <a:gd name="T5" fmla="*/ 2688 h 5376"/>
                <a:gd name="T6" fmla="*/ 5376 w 6096"/>
                <a:gd name="T7" fmla="*/ 0 h 5376"/>
                <a:gd name="T8" fmla="*/ 0 w 6096"/>
                <a:gd name="T9" fmla="*/ 0 h 5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6" h="5376">
                  <a:moveTo>
                    <a:pt x="0" y="0"/>
                  </a:moveTo>
                  <a:cubicBezTo>
                    <a:pt x="0" y="1888"/>
                    <a:pt x="497" y="3742"/>
                    <a:pt x="1441" y="5376"/>
                  </a:cubicBezTo>
                  <a:lnTo>
                    <a:pt x="6096" y="2688"/>
                  </a:lnTo>
                  <a:cubicBezTo>
                    <a:pt x="5624" y="1871"/>
                    <a:pt x="5376" y="944"/>
                    <a:pt x="53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8" name="Freeform 24"/>
            <p:cNvSpPr>
              <a:spLocks noEditPoints="1"/>
            </p:cNvSpPr>
            <p:nvPr/>
          </p:nvSpPr>
          <p:spPr bwMode="auto">
            <a:xfrm>
              <a:off x="1787" y="1718"/>
              <a:ext cx="601" cy="531"/>
            </a:xfrm>
            <a:custGeom>
              <a:avLst/>
              <a:gdLst>
                <a:gd name="T0" fmla="*/ 64 w 6165"/>
                <a:gd name="T1" fmla="*/ 32 h 5442"/>
                <a:gd name="T2" fmla="*/ 87 w 6165"/>
                <a:gd name="T3" fmla="*/ 737 h 5442"/>
                <a:gd name="T4" fmla="*/ 157 w 6165"/>
                <a:gd name="T5" fmla="*/ 1435 h 5442"/>
                <a:gd name="T6" fmla="*/ 271 w 6165"/>
                <a:gd name="T7" fmla="*/ 2126 h 5442"/>
                <a:gd name="T8" fmla="*/ 430 w 6165"/>
                <a:gd name="T9" fmla="*/ 2808 h 5442"/>
                <a:gd name="T10" fmla="*/ 633 w 6165"/>
                <a:gd name="T11" fmla="*/ 3477 h 5442"/>
                <a:gd name="T12" fmla="*/ 880 w 6165"/>
                <a:gd name="T13" fmla="*/ 4133 h 5442"/>
                <a:gd name="T14" fmla="*/ 1169 w 6165"/>
                <a:gd name="T15" fmla="*/ 4772 h 5442"/>
                <a:gd name="T16" fmla="*/ 1501 w 6165"/>
                <a:gd name="T17" fmla="*/ 5393 h 5442"/>
                <a:gd name="T18" fmla="*/ 6112 w 6165"/>
                <a:gd name="T19" fmla="*/ 2693 h 5442"/>
                <a:gd name="T20" fmla="*/ 6015 w 6165"/>
                <a:gd name="T21" fmla="*/ 2582 h 5442"/>
                <a:gd name="T22" fmla="*/ 5858 w 6165"/>
                <a:gd name="T23" fmla="*/ 2264 h 5442"/>
                <a:gd name="T24" fmla="*/ 5722 w 6165"/>
                <a:gd name="T25" fmla="*/ 1937 h 5442"/>
                <a:gd name="T26" fmla="*/ 5609 w 6165"/>
                <a:gd name="T27" fmla="*/ 1603 h 5442"/>
                <a:gd name="T28" fmla="*/ 5517 w 6165"/>
                <a:gd name="T29" fmla="*/ 1262 h 5442"/>
                <a:gd name="T30" fmla="*/ 5448 w 6165"/>
                <a:gd name="T31" fmla="*/ 915 h 5442"/>
                <a:gd name="T32" fmla="*/ 5402 w 6165"/>
                <a:gd name="T33" fmla="*/ 565 h 5442"/>
                <a:gd name="T34" fmla="*/ 5379 w 6165"/>
                <a:gd name="T35" fmla="*/ 211 h 5442"/>
                <a:gd name="T36" fmla="*/ 5408 w 6165"/>
                <a:gd name="T37" fmla="*/ 64 h 5442"/>
                <a:gd name="T38" fmla="*/ 5408 w 6165"/>
                <a:gd name="T39" fmla="*/ 0 h 5442"/>
                <a:gd name="T40" fmla="*/ 5443 w 6165"/>
                <a:gd name="T41" fmla="*/ 208 h 5442"/>
                <a:gd name="T42" fmla="*/ 5466 w 6165"/>
                <a:gd name="T43" fmla="*/ 557 h 5442"/>
                <a:gd name="T44" fmla="*/ 5511 w 6165"/>
                <a:gd name="T45" fmla="*/ 904 h 5442"/>
                <a:gd name="T46" fmla="*/ 5580 w 6165"/>
                <a:gd name="T47" fmla="*/ 1246 h 5442"/>
                <a:gd name="T48" fmla="*/ 5670 w 6165"/>
                <a:gd name="T49" fmla="*/ 1583 h 5442"/>
                <a:gd name="T50" fmla="*/ 5782 w 6165"/>
                <a:gd name="T51" fmla="*/ 1913 h 5442"/>
                <a:gd name="T52" fmla="*/ 5915 w 6165"/>
                <a:gd name="T53" fmla="*/ 2236 h 5442"/>
                <a:gd name="T54" fmla="*/ 6070 w 6165"/>
                <a:gd name="T55" fmla="*/ 2550 h 5442"/>
                <a:gd name="T56" fmla="*/ 6144 w 6165"/>
                <a:gd name="T57" fmla="*/ 2748 h 5442"/>
                <a:gd name="T58" fmla="*/ 1464 w 6165"/>
                <a:gd name="T59" fmla="*/ 5439 h 5442"/>
                <a:gd name="T60" fmla="*/ 1273 w 6165"/>
                <a:gd name="T61" fmla="*/ 5114 h 5442"/>
                <a:gd name="T62" fmla="*/ 960 w 6165"/>
                <a:gd name="T63" fmla="*/ 4480 h 5442"/>
                <a:gd name="T64" fmla="*/ 691 w 6165"/>
                <a:gd name="T65" fmla="*/ 3828 h 5442"/>
                <a:gd name="T66" fmla="*/ 465 w 6165"/>
                <a:gd name="T67" fmla="*/ 3162 h 5442"/>
                <a:gd name="T68" fmla="*/ 282 w 6165"/>
                <a:gd name="T69" fmla="*/ 2482 h 5442"/>
                <a:gd name="T70" fmla="*/ 145 w 6165"/>
                <a:gd name="T71" fmla="*/ 1791 h 5442"/>
                <a:gd name="T72" fmla="*/ 53 w 6165"/>
                <a:gd name="T73" fmla="*/ 1092 h 5442"/>
                <a:gd name="T74" fmla="*/ 6 w 6165"/>
                <a:gd name="T75" fmla="*/ 387 h 5442"/>
                <a:gd name="T76" fmla="*/ 10 w 6165"/>
                <a:gd name="T77" fmla="*/ 10 h 5442"/>
                <a:gd name="T78" fmla="*/ 5408 w 6165"/>
                <a:gd name="T79" fmla="*/ 0 h 5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65" h="5442">
                  <a:moveTo>
                    <a:pt x="32" y="64"/>
                  </a:moveTo>
                  <a:lnTo>
                    <a:pt x="64" y="32"/>
                  </a:lnTo>
                  <a:lnTo>
                    <a:pt x="70" y="385"/>
                  </a:lnTo>
                  <a:lnTo>
                    <a:pt x="87" y="737"/>
                  </a:lnTo>
                  <a:lnTo>
                    <a:pt x="116" y="1087"/>
                  </a:lnTo>
                  <a:lnTo>
                    <a:pt x="157" y="1435"/>
                  </a:lnTo>
                  <a:lnTo>
                    <a:pt x="208" y="1782"/>
                  </a:lnTo>
                  <a:lnTo>
                    <a:pt x="271" y="2126"/>
                  </a:lnTo>
                  <a:lnTo>
                    <a:pt x="345" y="2468"/>
                  </a:lnTo>
                  <a:lnTo>
                    <a:pt x="430" y="2808"/>
                  </a:lnTo>
                  <a:lnTo>
                    <a:pt x="526" y="3144"/>
                  </a:lnTo>
                  <a:lnTo>
                    <a:pt x="633" y="3477"/>
                  </a:lnTo>
                  <a:lnTo>
                    <a:pt x="751" y="3807"/>
                  </a:lnTo>
                  <a:lnTo>
                    <a:pt x="880" y="4133"/>
                  </a:lnTo>
                  <a:lnTo>
                    <a:pt x="1019" y="4454"/>
                  </a:lnTo>
                  <a:lnTo>
                    <a:pt x="1169" y="4772"/>
                  </a:lnTo>
                  <a:lnTo>
                    <a:pt x="1330" y="5085"/>
                  </a:lnTo>
                  <a:lnTo>
                    <a:pt x="1501" y="5393"/>
                  </a:lnTo>
                  <a:lnTo>
                    <a:pt x="1457" y="5381"/>
                  </a:lnTo>
                  <a:lnTo>
                    <a:pt x="6112" y="2693"/>
                  </a:lnTo>
                  <a:lnTo>
                    <a:pt x="6101" y="2736"/>
                  </a:lnTo>
                  <a:lnTo>
                    <a:pt x="6015" y="2582"/>
                  </a:lnTo>
                  <a:lnTo>
                    <a:pt x="5933" y="2424"/>
                  </a:lnTo>
                  <a:lnTo>
                    <a:pt x="5858" y="2264"/>
                  </a:lnTo>
                  <a:lnTo>
                    <a:pt x="5788" y="2101"/>
                  </a:lnTo>
                  <a:lnTo>
                    <a:pt x="5722" y="1937"/>
                  </a:lnTo>
                  <a:lnTo>
                    <a:pt x="5663" y="1771"/>
                  </a:lnTo>
                  <a:lnTo>
                    <a:pt x="5609" y="1603"/>
                  </a:lnTo>
                  <a:lnTo>
                    <a:pt x="5560" y="1433"/>
                  </a:lnTo>
                  <a:lnTo>
                    <a:pt x="5517" y="1262"/>
                  </a:lnTo>
                  <a:lnTo>
                    <a:pt x="5480" y="1089"/>
                  </a:lnTo>
                  <a:lnTo>
                    <a:pt x="5448" y="915"/>
                  </a:lnTo>
                  <a:lnTo>
                    <a:pt x="5422" y="741"/>
                  </a:lnTo>
                  <a:lnTo>
                    <a:pt x="5402" y="565"/>
                  </a:lnTo>
                  <a:lnTo>
                    <a:pt x="5388" y="388"/>
                  </a:lnTo>
                  <a:lnTo>
                    <a:pt x="5379" y="211"/>
                  </a:lnTo>
                  <a:lnTo>
                    <a:pt x="5376" y="33"/>
                  </a:lnTo>
                  <a:lnTo>
                    <a:pt x="5408" y="64"/>
                  </a:lnTo>
                  <a:lnTo>
                    <a:pt x="32" y="64"/>
                  </a:lnTo>
                  <a:close/>
                  <a:moveTo>
                    <a:pt x="5408" y="0"/>
                  </a:moveTo>
                  <a:cubicBezTo>
                    <a:pt x="5425" y="0"/>
                    <a:pt x="5440" y="14"/>
                    <a:pt x="5440" y="32"/>
                  </a:cubicBezTo>
                  <a:lnTo>
                    <a:pt x="5443" y="208"/>
                  </a:lnTo>
                  <a:lnTo>
                    <a:pt x="5451" y="383"/>
                  </a:lnTo>
                  <a:lnTo>
                    <a:pt x="5466" y="557"/>
                  </a:lnTo>
                  <a:lnTo>
                    <a:pt x="5486" y="731"/>
                  </a:lnTo>
                  <a:lnTo>
                    <a:pt x="5511" y="904"/>
                  </a:lnTo>
                  <a:lnTo>
                    <a:pt x="5543" y="1076"/>
                  </a:lnTo>
                  <a:lnTo>
                    <a:pt x="5580" y="1246"/>
                  </a:lnTo>
                  <a:lnTo>
                    <a:pt x="5622" y="1415"/>
                  </a:lnTo>
                  <a:lnTo>
                    <a:pt x="5670" y="1583"/>
                  </a:lnTo>
                  <a:lnTo>
                    <a:pt x="5723" y="1749"/>
                  </a:lnTo>
                  <a:lnTo>
                    <a:pt x="5782" y="1913"/>
                  </a:lnTo>
                  <a:lnTo>
                    <a:pt x="5846" y="2076"/>
                  </a:lnTo>
                  <a:lnTo>
                    <a:pt x="5915" y="2236"/>
                  </a:lnTo>
                  <a:lnTo>
                    <a:pt x="5990" y="2394"/>
                  </a:lnTo>
                  <a:lnTo>
                    <a:pt x="6070" y="2550"/>
                  </a:lnTo>
                  <a:lnTo>
                    <a:pt x="6156" y="2705"/>
                  </a:lnTo>
                  <a:cubicBezTo>
                    <a:pt x="6165" y="2720"/>
                    <a:pt x="6160" y="2739"/>
                    <a:pt x="6144" y="2748"/>
                  </a:cubicBezTo>
                  <a:lnTo>
                    <a:pt x="1489" y="5436"/>
                  </a:lnTo>
                  <a:cubicBezTo>
                    <a:pt x="1482" y="5440"/>
                    <a:pt x="1473" y="5442"/>
                    <a:pt x="1464" y="5439"/>
                  </a:cubicBezTo>
                  <a:cubicBezTo>
                    <a:pt x="1456" y="5437"/>
                    <a:pt x="1449" y="5431"/>
                    <a:pt x="1445" y="5424"/>
                  </a:cubicBezTo>
                  <a:lnTo>
                    <a:pt x="1273" y="5114"/>
                  </a:lnTo>
                  <a:lnTo>
                    <a:pt x="1111" y="4799"/>
                  </a:lnTo>
                  <a:lnTo>
                    <a:pt x="960" y="4480"/>
                  </a:lnTo>
                  <a:lnTo>
                    <a:pt x="820" y="4156"/>
                  </a:lnTo>
                  <a:lnTo>
                    <a:pt x="691" y="3828"/>
                  </a:lnTo>
                  <a:lnTo>
                    <a:pt x="572" y="3497"/>
                  </a:lnTo>
                  <a:lnTo>
                    <a:pt x="465" y="3162"/>
                  </a:lnTo>
                  <a:lnTo>
                    <a:pt x="368" y="2823"/>
                  </a:lnTo>
                  <a:lnTo>
                    <a:pt x="282" y="2482"/>
                  </a:lnTo>
                  <a:lnTo>
                    <a:pt x="208" y="2138"/>
                  </a:lnTo>
                  <a:lnTo>
                    <a:pt x="145" y="1791"/>
                  </a:lnTo>
                  <a:lnTo>
                    <a:pt x="93" y="1443"/>
                  </a:lnTo>
                  <a:lnTo>
                    <a:pt x="53" y="1092"/>
                  </a:lnTo>
                  <a:lnTo>
                    <a:pt x="24" y="740"/>
                  </a:lnTo>
                  <a:lnTo>
                    <a:pt x="6" y="387"/>
                  </a:lnTo>
                  <a:lnTo>
                    <a:pt x="0" y="33"/>
                  </a:lnTo>
                  <a:cubicBezTo>
                    <a:pt x="0" y="24"/>
                    <a:pt x="4" y="16"/>
                    <a:pt x="10" y="10"/>
                  </a:cubicBezTo>
                  <a:cubicBezTo>
                    <a:pt x="16" y="4"/>
                    <a:pt x="24" y="0"/>
                    <a:pt x="32" y="0"/>
                  </a:cubicBezTo>
                  <a:lnTo>
                    <a:pt x="540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1790" y="1198"/>
              <a:ext cx="594" cy="524"/>
            </a:xfrm>
            <a:custGeom>
              <a:avLst/>
              <a:gdLst>
                <a:gd name="T0" fmla="*/ 2881 w 12192"/>
                <a:gd name="T1" fmla="*/ 0 h 10751"/>
                <a:gd name="T2" fmla="*/ 0 w 12192"/>
                <a:gd name="T3" fmla="*/ 10751 h 10751"/>
                <a:gd name="T4" fmla="*/ 10751 w 12192"/>
                <a:gd name="T5" fmla="*/ 10751 h 10751"/>
                <a:gd name="T6" fmla="*/ 12192 w 12192"/>
                <a:gd name="T7" fmla="*/ 5376 h 10751"/>
                <a:gd name="T8" fmla="*/ 2881 w 12192"/>
                <a:gd name="T9" fmla="*/ 0 h 10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92" h="10751">
                  <a:moveTo>
                    <a:pt x="2881" y="0"/>
                  </a:moveTo>
                  <a:cubicBezTo>
                    <a:pt x="994" y="3269"/>
                    <a:pt x="0" y="6977"/>
                    <a:pt x="0" y="10751"/>
                  </a:cubicBezTo>
                  <a:lnTo>
                    <a:pt x="10751" y="10751"/>
                  </a:lnTo>
                  <a:cubicBezTo>
                    <a:pt x="10751" y="8864"/>
                    <a:pt x="11248" y="7010"/>
                    <a:pt x="12192" y="5376"/>
                  </a:cubicBezTo>
                  <a:lnTo>
                    <a:pt x="2881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0" name="Freeform 26"/>
            <p:cNvSpPr>
              <a:spLocks noEditPoints="1"/>
            </p:cNvSpPr>
            <p:nvPr/>
          </p:nvSpPr>
          <p:spPr bwMode="auto">
            <a:xfrm>
              <a:off x="1787" y="1194"/>
              <a:ext cx="600" cy="531"/>
            </a:xfrm>
            <a:custGeom>
              <a:avLst/>
              <a:gdLst>
                <a:gd name="T0" fmla="*/ 3001 w 12329"/>
                <a:gd name="T1" fmla="*/ 98 h 10881"/>
                <a:gd name="T2" fmla="*/ 2336 w 12329"/>
                <a:gd name="T3" fmla="*/ 1342 h 10881"/>
                <a:gd name="T4" fmla="*/ 1758 w 12329"/>
                <a:gd name="T5" fmla="*/ 2620 h 10881"/>
                <a:gd name="T6" fmla="*/ 1265 w 12329"/>
                <a:gd name="T7" fmla="*/ 3931 h 10881"/>
                <a:gd name="T8" fmla="*/ 859 w 12329"/>
                <a:gd name="T9" fmla="*/ 5270 h 10881"/>
                <a:gd name="T10" fmla="*/ 541 w 12329"/>
                <a:gd name="T11" fmla="*/ 6633 h 10881"/>
                <a:gd name="T12" fmla="*/ 313 w 12329"/>
                <a:gd name="T13" fmla="*/ 8015 h 10881"/>
                <a:gd name="T14" fmla="*/ 174 w 12329"/>
                <a:gd name="T15" fmla="*/ 9412 h 10881"/>
                <a:gd name="T16" fmla="*/ 128 w 12329"/>
                <a:gd name="T17" fmla="*/ 10819 h 10881"/>
                <a:gd name="T18" fmla="*/ 10815 w 12329"/>
                <a:gd name="T19" fmla="*/ 10753 h 10881"/>
                <a:gd name="T20" fmla="*/ 10757 w 12329"/>
                <a:gd name="T21" fmla="*/ 10463 h 10881"/>
                <a:gd name="T22" fmla="*/ 10804 w 12329"/>
                <a:gd name="T23" fmla="*/ 9755 h 10881"/>
                <a:gd name="T24" fmla="*/ 10896 w 12329"/>
                <a:gd name="T25" fmla="*/ 9054 h 10881"/>
                <a:gd name="T26" fmla="*/ 11034 w 12329"/>
                <a:gd name="T27" fmla="*/ 8362 h 10881"/>
                <a:gd name="T28" fmla="*/ 11217 w 12329"/>
                <a:gd name="T29" fmla="*/ 7680 h 10881"/>
                <a:gd name="T30" fmla="*/ 11443 w 12329"/>
                <a:gd name="T31" fmla="*/ 7012 h 10881"/>
                <a:gd name="T32" fmla="*/ 11714 w 12329"/>
                <a:gd name="T33" fmla="*/ 6358 h 10881"/>
                <a:gd name="T34" fmla="*/ 12028 w 12329"/>
                <a:gd name="T35" fmla="*/ 5722 h 10881"/>
                <a:gd name="T36" fmla="*/ 12224 w 12329"/>
                <a:gd name="T37" fmla="*/ 5498 h 10881"/>
                <a:gd name="T38" fmla="*/ 12288 w 12329"/>
                <a:gd name="T39" fmla="*/ 5387 h 10881"/>
                <a:gd name="T40" fmla="*/ 12141 w 12329"/>
                <a:gd name="T41" fmla="*/ 5781 h 10881"/>
                <a:gd name="T42" fmla="*/ 11831 w 12329"/>
                <a:gd name="T43" fmla="*/ 6409 h 10881"/>
                <a:gd name="T44" fmla="*/ 11564 w 12329"/>
                <a:gd name="T45" fmla="*/ 7055 h 10881"/>
                <a:gd name="T46" fmla="*/ 11340 w 12329"/>
                <a:gd name="T47" fmla="*/ 7715 h 10881"/>
                <a:gd name="T48" fmla="*/ 11159 w 12329"/>
                <a:gd name="T49" fmla="*/ 8389 h 10881"/>
                <a:gd name="T50" fmla="*/ 11023 w 12329"/>
                <a:gd name="T51" fmla="*/ 9073 h 10881"/>
                <a:gd name="T52" fmla="*/ 10931 w 12329"/>
                <a:gd name="T53" fmla="*/ 9766 h 10881"/>
                <a:gd name="T54" fmla="*/ 10885 w 12329"/>
                <a:gd name="T55" fmla="*/ 10466 h 10881"/>
                <a:gd name="T56" fmla="*/ 10815 w 12329"/>
                <a:gd name="T57" fmla="*/ 10881 h 10881"/>
                <a:gd name="T58" fmla="*/ 19 w 12329"/>
                <a:gd name="T59" fmla="*/ 10862 h 10881"/>
                <a:gd name="T60" fmla="*/ 13 w 12329"/>
                <a:gd name="T61" fmla="*/ 10107 h 10881"/>
                <a:gd name="T62" fmla="*/ 105 w 12329"/>
                <a:gd name="T63" fmla="*/ 8697 h 10881"/>
                <a:gd name="T64" fmla="*/ 290 w 12329"/>
                <a:gd name="T65" fmla="*/ 7299 h 10881"/>
                <a:gd name="T66" fmla="*/ 564 w 12329"/>
                <a:gd name="T67" fmla="*/ 5918 h 10881"/>
                <a:gd name="T68" fmla="*/ 930 w 12329"/>
                <a:gd name="T69" fmla="*/ 4558 h 10881"/>
                <a:gd name="T70" fmla="*/ 1382 w 12329"/>
                <a:gd name="T71" fmla="*/ 3225 h 10881"/>
                <a:gd name="T72" fmla="*/ 1921 w 12329"/>
                <a:gd name="T73" fmla="*/ 1922 h 10881"/>
                <a:gd name="T74" fmla="*/ 2547 w 12329"/>
                <a:gd name="T75" fmla="*/ 653 h 10881"/>
                <a:gd name="T76" fmla="*/ 2928 w 12329"/>
                <a:gd name="T77" fmla="*/ 5 h 10881"/>
                <a:gd name="T78" fmla="*/ 12288 w 12329"/>
                <a:gd name="T79" fmla="*/ 5387 h 10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29" h="10881">
                  <a:moveTo>
                    <a:pt x="2913" y="122"/>
                  </a:moveTo>
                  <a:lnTo>
                    <a:pt x="3001" y="98"/>
                  </a:lnTo>
                  <a:lnTo>
                    <a:pt x="2658" y="716"/>
                  </a:lnTo>
                  <a:lnTo>
                    <a:pt x="2336" y="1342"/>
                  </a:lnTo>
                  <a:lnTo>
                    <a:pt x="2036" y="1977"/>
                  </a:lnTo>
                  <a:lnTo>
                    <a:pt x="1758" y="2620"/>
                  </a:lnTo>
                  <a:lnTo>
                    <a:pt x="1501" y="3272"/>
                  </a:lnTo>
                  <a:lnTo>
                    <a:pt x="1265" y="3931"/>
                  </a:lnTo>
                  <a:lnTo>
                    <a:pt x="1051" y="4597"/>
                  </a:lnTo>
                  <a:lnTo>
                    <a:pt x="859" y="5270"/>
                  </a:lnTo>
                  <a:lnTo>
                    <a:pt x="689" y="5949"/>
                  </a:lnTo>
                  <a:lnTo>
                    <a:pt x="541" y="6633"/>
                  </a:lnTo>
                  <a:lnTo>
                    <a:pt x="415" y="7322"/>
                  </a:lnTo>
                  <a:lnTo>
                    <a:pt x="313" y="8015"/>
                  </a:lnTo>
                  <a:lnTo>
                    <a:pt x="232" y="8712"/>
                  </a:lnTo>
                  <a:lnTo>
                    <a:pt x="174" y="9412"/>
                  </a:lnTo>
                  <a:lnTo>
                    <a:pt x="140" y="10114"/>
                  </a:lnTo>
                  <a:lnTo>
                    <a:pt x="128" y="10819"/>
                  </a:lnTo>
                  <a:lnTo>
                    <a:pt x="64" y="10753"/>
                  </a:lnTo>
                  <a:lnTo>
                    <a:pt x="10815" y="10753"/>
                  </a:lnTo>
                  <a:lnTo>
                    <a:pt x="10751" y="10816"/>
                  </a:lnTo>
                  <a:lnTo>
                    <a:pt x="10757" y="10463"/>
                  </a:lnTo>
                  <a:lnTo>
                    <a:pt x="10775" y="10108"/>
                  </a:lnTo>
                  <a:lnTo>
                    <a:pt x="10804" y="9755"/>
                  </a:lnTo>
                  <a:lnTo>
                    <a:pt x="10844" y="9404"/>
                  </a:lnTo>
                  <a:lnTo>
                    <a:pt x="10896" y="9054"/>
                  </a:lnTo>
                  <a:lnTo>
                    <a:pt x="10960" y="8707"/>
                  </a:lnTo>
                  <a:lnTo>
                    <a:pt x="11034" y="8362"/>
                  </a:lnTo>
                  <a:lnTo>
                    <a:pt x="11119" y="8020"/>
                  </a:lnTo>
                  <a:lnTo>
                    <a:pt x="11217" y="7680"/>
                  </a:lnTo>
                  <a:lnTo>
                    <a:pt x="11325" y="7344"/>
                  </a:lnTo>
                  <a:lnTo>
                    <a:pt x="11443" y="7012"/>
                  </a:lnTo>
                  <a:lnTo>
                    <a:pt x="11574" y="6683"/>
                  </a:lnTo>
                  <a:lnTo>
                    <a:pt x="11714" y="6358"/>
                  </a:lnTo>
                  <a:lnTo>
                    <a:pt x="11866" y="6038"/>
                  </a:lnTo>
                  <a:lnTo>
                    <a:pt x="12028" y="5722"/>
                  </a:lnTo>
                  <a:lnTo>
                    <a:pt x="12201" y="5411"/>
                  </a:lnTo>
                  <a:lnTo>
                    <a:pt x="12224" y="5498"/>
                  </a:lnTo>
                  <a:lnTo>
                    <a:pt x="2913" y="122"/>
                  </a:lnTo>
                  <a:close/>
                  <a:moveTo>
                    <a:pt x="12288" y="5387"/>
                  </a:moveTo>
                  <a:cubicBezTo>
                    <a:pt x="12319" y="5405"/>
                    <a:pt x="12329" y="5443"/>
                    <a:pt x="12312" y="5474"/>
                  </a:cubicBezTo>
                  <a:lnTo>
                    <a:pt x="12141" y="5781"/>
                  </a:lnTo>
                  <a:lnTo>
                    <a:pt x="11981" y="6093"/>
                  </a:lnTo>
                  <a:lnTo>
                    <a:pt x="11831" y="6409"/>
                  </a:lnTo>
                  <a:lnTo>
                    <a:pt x="11693" y="6730"/>
                  </a:lnTo>
                  <a:lnTo>
                    <a:pt x="11564" y="7055"/>
                  </a:lnTo>
                  <a:lnTo>
                    <a:pt x="11446" y="7383"/>
                  </a:lnTo>
                  <a:lnTo>
                    <a:pt x="11340" y="7715"/>
                  </a:lnTo>
                  <a:lnTo>
                    <a:pt x="11244" y="8051"/>
                  </a:lnTo>
                  <a:lnTo>
                    <a:pt x="11159" y="8389"/>
                  </a:lnTo>
                  <a:lnTo>
                    <a:pt x="11085" y="8730"/>
                  </a:lnTo>
                  <a:lnTo>
                    <a:pt x="11023" y="9073"/>
                  </a:lnTo>
                  <a:lnTo>
                    <a:pt x="10971" y="9419"/>
                  </a:lnTo>
                  <a:lnTo>
                    <a:pt x="10931" y="9766"/>
                  </a:lnTo>
                  <a:lnTo>
                    <a:pt x="10902" y="10115"/>
                  </a:lnTo>
                  <a:lnTo>
                    <a:pt x="10885" y="10466"/>
                  </a:lnTo>
                  <a:lnTo>
                    <a:pt x="10879" y="10819"/>
                  </a:lnTo>
                  <a:cubicBezTo>
                    <a:pt x="10879" y="10853"/>
                    <a:pt x="10850" y="10881"/>
                    <a:pt x="10815" y="10881"/>
                  </a:cubicBezTo>
                  <a:lnTo>
                    <a:pt x="64" y="10881"/>
                  </a:lnTo>
                  <a:cubicBezTo>
                    <a:pt x="47" y="10881"/>
                    <a:pt x="31" y="10875"/>
                    <a:pt x="19" y="10862"/>
                  </a:cubicBezTo>
                  <a:cubicBezTo>
                    <a:pt x="7" y="10850"/>
                    <a:pt x="0" y="10834"/>
                    <a:pt x="0" y="10816"/>
                  </a:cubicBezTo>
                  <a:lnTo>
                    <a:pt x="13" y="10107"/>
                  </a:lnTo>
                  <a:lnTo>
                    <a:pt x="47" y="9401"/>
                  </a:lnTo>
                  <a:lnTo>
                    <a:pt x="105" y="8697"/>
                  </a:lnTo>
                  <a:lnTo>
                    <a:pt x="186" y="7996"/>
                  </a:lnTo>
                  <a:lnTo>
                    <a:pt x="290" y="7299"/>
                  </a:lnTo>
                  <a:lnTo>
                    <a:pt x="416" y="6606"/>
                  </a:lnTo>
                  <a:lnTo>
                    <a:pt x="564" y="5918"/>
                  </a:lnTo>
                  <a:lnTo>
                    <a:pt x="736" y="5235"/>
                  </a:lnTo>
                  <a:lnTo>
                    <a:pt x="930" y="4558"/>
                  </a:lnTo>
                  <a:lnTo>
                    <a:pt x="1144" y="3888"/>
                  </a:lnTo>
                  <a:lnTo>
                    <a:pt x="1382" y="3225"/>
                  </a:lnTo>
                  <a:lnTo>
                    <a:pt x="1641" y="2569"/>
                  </a:lnTo>
                  <a:lnTo>
                    <a:pt x="1921" y="1922"/>
                  </a:lnTo>
                  <a:lnTo>
                    <a:pt x="2223" y="1283"/>
                  </a:lnTo>
                  <a:lnTo>
                    <a:pt x="2547" y="653"/>
                  </a:lnTo>
                  <a:lnTo>
                    <a:pt x="2890" y="35"/>
                  </a:lnTo>
                  <a:cubicBezTo>
                    <a:pt x="2898" y="20"/>
                    <a:pt x="2912" y="9"/>
                    <a:pt x="2928" y="5"/>
                  </a:cubicBezTo>
                  <a:cubicBezTo>
                    <a:pt x="2945" y="0"/>
                    <a:pt x="2963" y="2"/>
                    <a:pt x="2977" y="11"/>
                  </a:cubicBezTo>
                  <a:lnTo>
                    <a:pt x="12288" y="5387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1930" y="814"/>
              <a:ext cx="646" cy="646"/>
            </a:xfrm>
            <a:custGeom>
              <a:avLst/>
              <a:gdLst>
                <a:gd name="T0" fmla="*/ 7870 w 13246"/>
                <a:gd name="T1" fmla="*/ 0 h 13246"/>
                <a:gd name="T2" fmla="*/ 0 w 13246"/>
                <a:gd name="T3" fmla="*/ 7870 h 13246"/>
                <a:gd name="T4" fmla="*/ 9311 w 13246"/>
                <a:gd name="T5" fmla="*/ 13246 h 13246"/>
                <a:gd name="T6" fmla="*/ 13246 w 13246"/>
                <a:gd name="T7" fmla="*/ 9311 h 13246"/>
                <a:gd name="T8" fmla="*/ 7870 w 13246"/>
                <a:gd name="T9" fmla="*/ 0 h 13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46" h="13246">
                  <a:moveTo>
                    <a:pt x="7870" y="0"/>
                  </a:moveTo>
                  <a:cubicBezTo>
                    <a:pt x="4602" y="1887"/>
                    <a:pt x="1887" y="4602"/>
                    <a:pt x="0" y="7870"/>
                  </a:cubicBezTo>
                  <a:lnTo>
                    <a:pt x="9311" y="13246"/>
                  </a:lnTo>
                  <a:cubicBezTo>
                    <a:pt x="10254" y="11612"/>
                    <a:pt x="11612" y="10254"/>
                    <a:pt x="13246" y="9311"/>
                  </a:cubicBezTo>
                  <a:lnTo>
                    <a:pt x="7870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2" name="Freeform 28"/>
            <p:cNvSpPr>
              <a:spLocks noEditPoints="1"/>
            </p:cNvSpPr>
            <p:nvPr/>
          </p:nvSpPr>
          <p:spPr bwMode="auto">
            <a:xfrm>
              <a:off x="1927" y="811"/>
              <a:ext cx="652" cy="652"/>
            </a:xfrm>
            <a:custGeom>
              <a:avLst/>
              <a:gdLst>
                <a:gd name="T0" fmla="*/ 7969 w 13385"/>
                <a:gd name="T1" fmla="*/ 121 h 13385"/>
                <a:gd name="T2" fmla="*/ 6772 w 13385"/>
                <a:gd name="T3" fmla="*/ 866 h 13385"/>
                <a:gd name="T4" fmla="*/ 5632 w 13385"/>
                <a:gd name="T5" fmla="*/ 1684 h 13385"/>
                <a:gd name="T6" fmla="*/ 4549 w 13385"/>
                <a:gd name="T7" fmla="*/ 2573 h 13385"/>
                <a:gd name="T8" fmla="*/ 3528 w 13385"/>
                <a:gd name="T9" fmla="*/ 3529 h 13385"/>
                <a:gd name="T10" fmla="*/ 2572 w 13385"/>
                <a:gd name="T11" fmla="*/ 4550 h 13385"/>
                <a:gd name="T12" fmla="*/ 1683 w 13385"/>
                <a:gd name="T13" fmla="*/ 5633 h 13385"/>
                <a:gd name="T14" fmla="*/ 865 w 13385"/>
                <a:gd name="T15" fmla="*/ 6774 h 13385"/>
                <a:gd name="T16" fmla="*/ 121 w 13385"/>
                <a:gd name="T17" fmla="*/ 7969 h 13385"/>
                <a:gd name="T18" fmla="*/ 9409 w 13385"/>
                <a:gd name="T19" fmla="*/ 13257 h 13385"/>
                <a:gd name="T20" fmla="*/ 9505 w 13385"/>
                <a:gd name="T21" fmla="*/ 12977 h 13385"/>
                <a:gd name="T22" fmla="*/ 9898 w 13385"/>
                <a:gd name="T23" fmla="*/ 12387 h 13385"/>
                <a:gd name="T24" fmla="*/ 10328 w 13385"/>
                <a:gd name="T25" fmla="*/ 11826 h 13385"/>
                <a:gd name="T26" fmla="*/ 10794 w 13385"/>
                <a:gd name="T27" fmla="*/ 11296 h 13385"/>
                <a:gd name="T28" fmla="*/ 11293 w 13385"/>
                <a:gd name="T29" fmla="*/ 10795 h 13385"/>
                <a:gd name="T30" fmla="*/ 11824 w 13385"/>
                <a:gd name="T31" fmla="*/ 10330 h 13385"/>
                <a:gd name="T32" fmla="*/ 12385 w 13385"/>
                <a:gd name="T33" fmla="*/ 9899 h 13385"/>
                <a:gd name="T34" fmla="*/ 12975 w 13385"/>
                <a:gd name="T35" fmla="*/ 9506 h 13385"/>
                <a:gd name="T36" fmla="*/ 13257 w 13385"/>
                <a:gd name="T37" fmla="*/ 9409 h 13385"/>
                <a:gd name="T38" fmla="*/ 13368 w 13385"/>
                <a:gd name="T39" fmla="*/ 9345 h 13385"/>
                <a:gd name="T40" fmla="*/ 13044 w 13385"/>
                <a:gd name="T41" fmla="*/ 9613 h 13385"/>
                <a:gd name="T42" fmla="*/ 12462 w 13385"/>
                <a:gd name="T43" fmla="*/ 10002 h 13385"/>
                <a:gd name="T44" fmla="*/ 11907 w 13385"/>
                <a:gd name="T45" fmla="*/ 10427 h 13385"/>
                <a:gd name="T46" fmla="*/ 11382 w 13385"/>
                <a:gd name="T47" fmla="*/ 10887 h 13385"/>
                <a:gd name="T48" fmla="*/ 10889 w 13385"/>
                <a:gd name="T49" fmla="*/ 11381 h 13385"/>
                <a:gd name="T50" fmla="*/ 10429 w 13385"/>
                <a:gd name="T51" fmla="*/ 11905 h 13385"/>
                <a:gd name="T52" fmla="*/ 10003 w 13385"/>
                <a:gd name="T53" fmla="*/ 12460 h 13385"/>
                <a:gd name="T54" fmla="*/ 9614 w 13385"/>
                <a:gd name="T55" fmla="*/ 13042 h 13385"/>
                <a:gd name="T56" fmla="*/ 9345 w 13385"/>
                <a:gd name="T57" fmla="*/ 13368 h 13385"/>
                <a:gd name="T58" fmla="*/ 5 w 13385"/>
                <a:gd name="T59" fmla="*/ 7953 h 13385"/>
                <a:gd name="T60" fmla="*/ 376 w 13385"/>
                <a:gd name="T61" fmla="*/ 7296 h 13385"/>
                <a:gd name="T62" fmla="*/ 1162 w 13385"/>
                <a:gd name="T63" fmla="*/ 6120 h 13385"/>
                <a:gd name="T64" fmla="*/ 2021 w 13385"/>
                <a:gd name="T65" fmla="*/ 5002 h 13385"/>
                <a:gd name="T66" fmla="*/ 2949 w 13385"/>
                <a:gd name="T67" fmla="*/ 3943 h 13385"/>
                <a:gd name="T68" fmla="*/ 3945 w 13385"/>
                <a:gd name="T69" fmla="*/ 2948 h 13385"/>
                <a:gd name="T70" fmla="*/ 5004 w 13385"/>
                <a:gd name="T71" fmla="*/ 2019 h 13385"/>
                <a:gd name="T72" fmla="*/ 6122 w 13385"/>
                <a:gd name="T73" fmla="*/ 1161 h 13385"/>
                <a:gd name="T74" fmla="*/ 7298 w 13385"/>
                <a:gd name="T75" fmla="*/ 375 h 13385"/>
                <a:gd name="T76" fmla="*/ 7953 w 13385"/>
                <a:gd name="T77" fmla="*/ 5 h 13385"/>
                <a:gd name="T78" fmla="*/ 13368 w 13385"/>
                <a:gd name="T79" fmla="*/ 9345 h 13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385" h="13385">
                  <a:moveTo>
                    <a:pt x="7881" y="98"/>
                  </a:moveTo>
                  <a:lnTo>
                    <a:pt x="7969" y="121"/>
                  </a:lnTo>
                  <a:lnTo>
                    <a:pt x="7363" y="484"/>
                  </a:lnTo>
                  <a:lnTo>
                    <a:pt x="6772" y="866"/>
                  </a:lnTo>
                  <a:lnTo>
                    <a:pt x="6195" y="1266"/>
                  </a:lnTo>
                  <a:lnTo>
                    <a:pt x="5632" y="1684"/>
                  </a:lnTo>
                  <a:lnTo>
                    <a:pt x="5083" y="2120"/>
                  </a:lnTo>
                  <a:lnTo>
                    <a:pt x="4549" y="2573"/>
                  </a:lnTo>
                  <a:lnTo>
                    <a:pt x="4030" y="3043"/>
                  </a:lnTo>
                  <a:lnTo>
                    <a:pt x="3528" y="3529"/>
                  </a:lnTo>
                  <a:lnTo>
                    <a:pt x="3041" y="4032"/>
                  </a:lnTo>
                  <a:lnTo>
                    <a:pt x="2572" y="4550"/>
                  </a:lnTo>
                  <a:lnTo>
                    <a:pt x="2118" y="5085"/>
                  </a:lnTo>
                  <a:lnTo>
                    <a:pt x="1683" y="5633"/>
                  </a:lnTo>
                  <a:lnTo>
                    <a:pt x="1265" y="6197"/>
                  </a:lnTo>
                  <a:lnTo>
                    <a:pt x="865" y="6774"/>
                  </a:lnTo>
                  <a:lnTo>
                    <a:pt x="483" y="7365"/>
                  </a:lnTo>
                  <a:lnTo>
                    <a:pt x="121" y="7969"/>
                  </a:lnTo>
                  <a:lnTo>
                    <a:pt x="98" y="7881"/>
                  </a:lnTo>
                  <a:lnTo>
                    <a:pt x="9409" y="13257"/>
                  </a:lnTo>
                  <a:lnTo>
                    <a:pt x="9323" y="13280"/>
                  </a:lnTo>
                  <a:lnTo>
                    <a:pt x="9505" y="12977"/>
                  </a:lnTo>
                  <a:lnTo>
                    <a:pt x="9697" y="12678"/>
                  </a:lnTo>
                  <a:lnTo>
                    <a:pt x="9898" y="12387"/>
                  </a:lnTo>
                  <a:lnTo>
                    <a:pt x="10109" y="12102"/>
                  </a:lnTo>
                  <a:lnTo>
                    <a:pt x="10328" y="11826"/>
                  </a:lnTo>
                  <a:lnTo>
                    <a:pt x="10558" y="11557"/>
                  </a:lnTo>
                  <a:lnTo>
                    <a:pt x="10794" y="11296"/>
                  </a:lnTo>
                  <a:lnTo>
                    <a:pt x="11039" y="11041"/>
                  </a:lnTo>
                  <a:lnTo>
                    <a:pt x="11293" y="10795"/>
                  </a:lnTo>
                  <a:lnTo>
                    <a:pt x="11556" y="10559"/>
                  </a:lnTo>
                  <a:lnTo>
                    <a:pt x="11824" y="10330"/>
                  </a:lnTo>
                  <a:lnTo>
                    <a:pt x="12101" y="10110"/>
                  </a:lnTo>
                  <a:lnTo>
                    <a:pt x="12385" y="9899"/>
                  </a:lnTo>
                  <a:lnTo>
                    <a:pt x="12676" y="9698"/>
                  </a:lnTo>
                  <a:lnTo>
                    <a:pt x="12975" y="9506"/>
                  </a:lnTo>
                  <a:lnTo>
                    <a:pt x="13280" y="9323"/>
                  </a:lnTo>
                  <a:lnTo>
                    <a:pt x="13257" y="9409"/>
                  </a:lnTo>
                  <a:lnTo>
                    <a:pt x="7881" y="98"/>
                  </a:lnTo>
                  <a:close/>
                  <a:moveTo>
                    <a:pt x="13368" y="9345"/>
                  </a:moveTo>
                  <a:cubicBezTo>
                    <a:pt x="13385" y="9376"/>
                    <a:pt x="13375" y="9414"/>
                    <a:pt x="13345" y="9432"/>
                  </a:cubicBezTo>
                  <a:lnTo>
                    <a:pt x="13044" y="9613"/>
                  </a:lnTo>
                  <a:lnTo>
                    <a:pt x="12749" y="9803"/>
                  </a:lnTo>
                  <a:lnTo>
                    <a:pt x="12462" y="10002"/>
                  </a:lnTo>
                  <a:lnTo>
                    <a:pt x="12180" y="10211"/>
                  </a:lnTo>
                  <a:lnTo>
                    <a:pt x="11907" y="10427"/>
                  </a:lnTo>
                  <a:lnTo>
                    <a:pt x="11641" y="10654"/>
                  </a:lnTo>
                  <a:lnTo>
                    <a:pt x="11382" y="10887"/>
                  </a:lnTo>
                  <a:lnTo>
                    <a:pt x="11132" y="11130"/>
                  </a:lnTo>
                  <a:lnTo>
                    <a:pt x="10889" y="11381"/>
                  </a:lnTo>
                  <a:lnTo>
                    <a:pt x="10655" y="11640"/>
                  </a:lnTo>
                  <a:lnTo>
                    <a:pt x="10429" y="11905"/>
                  </a:lnTo>
                  <a:lnTo>
                    <a:pt x="10212" y="12179"/>
                  </a:lnTo>
                  <a:lnTo>
                    <a:pt x="10003" y="12460"/>
                  </a:lnTo>
                  <a:lnTo>
                    <a:pt x="9804" y="12747"/>
                  </a:lnTo>
                  <a:lnTo>
                    <a:pt x="9614" y="13042"/>
                  </a:lnTo>
                  <a:lnTo>
                    <a:pt x="9432" y="13345"/>
                  </a:lnTo>
                  <a:cubicBezTo>
                    <a:pt x="9414" y="13375"/>
                    <a:pt x="9376" y="13385"/>
                    <a:pt x="9345" y="13368"/>
                  </a:cubicBezTo>
                  <a:lnTo>
                    <a:pt x="34" y="7992"/>
                  </a:lnTo>
                  <a:cubicBezTo>
                    <a:pt x="20" y="7983"/>
                    <a:pt x="9" y="7969"/>
                    <a:pt x="5" y="7953"/>
                  </a:cubicBezTo>
                  <a:cubicBezTo>
                    <a:pt x="0" y="7936"/>
                    <a:pt x="3" y="7918"/>
                    <a:pt x="12" y="7904"/>
                  </a:cubicBezTo>
                  <a:lnTo>
                    <a:pt x="376" y="7296"/>
                  </a:lnTo>
                  <a:lnTo>
                    <a:pt x="760" y="6701"/>
                  </a:lnTo>
                  <a:lnTo>
                    <a:pt x="1162" y="6120"/>
                  </a:lnTo>
                  <a:lnTo>
                    <a:pt x="1582" y="5554"/>
                  </a:lnTo>
                  <a:lnTo>
                    <a:pt x="2021" y="5002"/>
                  </a:lnTo>
                  <a:lnTo>
                    <a:pt x="2477" y="4465"/>
                  </a:lnTo>
                  <a:lnTo>
                    <a:pt x="2949" y="3943"/>
                  </a:lnTo>
                  <a:lnTo>
                    <a:pt x="3439" y="3437"/>
                  </a:lnTo>
                  <a:lnTo>
                    <a:pt x="3945" y="2948"/>
                  </a:lnTo>
                  <a:lnTo>
                    <a:pt x="4466" y="2476"/>
                  </a:lnTo>
                  <a:lnTo>
                    <a:pt x="5004" y="2019"/>
                  </a:lnTo>
                  <a:lnTo>
                    <a:pt x="5555" y="1581"/>
                  </a:lnTo>
                  <a:lnTo>
                    <a:pt x="6122" y="1161"/>
                  </a:lnTo>
                  <a:lnTo>
                    <a:pt x="6703" y="759"/>
                  </a:lnTo>
                  <a:lnTo>
                    <a:pt x="7298" y="375"/>
                  </a:lnTo>
                  <a:lnTo>
                    <a:pt x="7904" y="12"/>
                  </a:lnTo>
                  <a:cubicBezTo>
                    <a:pt x="7918" y="3"/>
                    <a:pt x="7936" y="0"/>
                    <a:pt x="7953" y="5"/>
                  </a:cubicBezTo>
                  <a:cubicBezTo>
                    <a:pt x="7969" y="9"/>
                    <a:pt x="7983" y="20"/>
                    <a:pt x="7992" y="34"/>
                  </a:cubicBezTo>
                  <a:lnTo>
                    <a:pt x="13368" y="9345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2314" y="673"/>
              <a:ext cx="524" cy="595"/>
            </a:xfrm>
            <a:custGeom>
              <a:avLst/>
              <a:gdLst>
                <a:gd name="T0" fmla="*/ 10751 w 10751"/>
                <a:gd name="T1" fmla="*/ 0 h 12192"/>
                <a:gd name="T2" fmla="*/ 0 w 10751"/>
                <a:gd name="T3" fmla="*/ 2881 h 12192"/>
                <a:gd name="T4" fmla="*/ 5376 w 10751"/>
                <a:gd name="T5" fmla="*/ 12192 h 12192"/>
                <a:gd name="T6" fmla="*/ 10751 w 10751"/>
                <a:gd name="T7" fmla="*/ 10751 h 12192"/>
                <a:gd name="T8" fmla="*/ 10751 w 10751"/>
                <a:gd name="T9" fmla="*/ 0 h 1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51" h="12192">
                  <a:moveTo>
                    <a:pt x="10751" y="0"/>
                  </a:moveTo>
                  <a:cubicBezTo>
                    <a:pt x="6977" y="0"/>
                    <a:pt x="3269" y="994"/>
                    <a:pt x="0" y="2881"/>
                  </a:cubicBezTo>
                  <a:lnTo>
                    <a:pt x="5376" y="12192"/>
                  </a:lnTo>
                  <a:cubicBezTo>
                    <a:pt x="7010" y="11248"/>
                    <a:pt x="8864" y="10751"/>
                    <a:pt x="10751" y="10751"/>
                  </a:cubicBezTo>
                  <a:lnTo>
                    <a:pt x="10751" y="0"/>
                  </a:lnTo>
                  <a:close/>
                </a:path>
              </a:pathLst>
            </a:custGeom>
            <a:solidFill>
              <a:srgbClr val="F7964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4" name="Freeform 30"/>
            <p:cNvSpPr>
              <a:spLocks noEditPoints="1"/>
            </p:cNvSpPr>
            <p:nvPr/>
          </p:nvSpPr>
          <p:spPr bwMode="auto">
            <a:xfrm>
              <a:off x="2310" y="670"/>
              <a:ext cx="531" cy="601"/>
            </a:xfrm>
            <a:custGeom>
              <a:avLst/>
              <a:gdLst>
                <a:gd name="T0" fmla="*/ 10819 w 10881"/>
                <a:gd name="T1" fmla="*/ 128 h 12329"/>
                <a:gd name="T2" fmla="*/ 9410 w 10881"/>
                <a:gd name="T3" fmla="*/ 174 h 12329"/>
                <a:gd name="T4" fmla="*/ 8013 w 10881"/>
                <a:gd name="T5" fmla="*/ 313 h 12329"/>
                <a:gd name="T6" fmla="*/ 6631 w 10881"/>
                <a:gd name="T7" fmla="*/ 541 h 12329"/>
                <a:gd name="T8" fmla="*/ 5268 w 10881"/>
                <a:gd name="T9" fmla="*/ 860 h 12329"/>
                <a:gd name="T10" fmla="*/ 3929 w 10881"/>
                <a:gd name="T11" fmla="*/ 1265 h 12329"/>
                <a:gd name="T12" fmla="*/ 2618 w 10881"/>
                <a:gd name="T13" fmla="*/ 1759 h 12329"/>
                <a:gd name="T14" fmla="*/ 1340 w 10881"/>
                <a:gd name="T15" fmla="*/ 2337 h 12329"/>
                <a:gd name="T16" fmla="*/ 98 w 10881"/>
                <a:gd name="T17" fmla="*/ 3001 h 12329"/>
                <a:gd name="T18" fmla="*/ 5498 w 10881"/>
                <a:gd name="T19" fmla="*/ 12224 h 12329"/>
                <a:gd name="T20" fmla="*/ 5720 w 10881"/>
                <a:gd name="T21" fmla="*/ 12029 h 12329"/>
                <a:gd name="T22" fmla="*/ 6356 w 10881"/>
                <a:gd name="T23" fmla="*/ 11715 h 12329"/>
                <a:gd name="T24" fmla="*/ 7010 w 10881"/>
                <a:gd name="T25" fmla="*/ 11444 h 12329"/>
                <a:gd name="T26" fmla="*/ 7678 w 10881"/>
                <a:gd name="T27" fmla="*/ 11218 h 12329"/>
                <a:gd name="T28" fmla="*/ 8360 w 10881"/>
                <a:gd name="T29" fmla="*/ 11034 h 12329"/>
                <a:gd name="T30" fmla="*/ 9052 w 10881"/>
                <a:gd name="T31" fmla="*/ 10897 h 12329"/>
                <a:gd name="T32" fmla="*/ 9753 w 10881"/>
                <a:gd name="T33" fmla="*/ 10804 h 12329"/>
                <a:gd name="T34" fmla="*/ 10461 w 10881"/>
                <a:gd name="T35" fmla="*/ 10758 h 12329"/>
                <a:gd name="T36" fmla="*/ 10753 w 10881"/>
                <a:gd name="T37" fmla="*/ 10815 h 12329"/>
                <a:gd name="T38" fmla="*/ 10881 w 10881"/>
                <a:gd name="T39" fmla="*/ 10815 h 12329"/>
                <a:gd name="T40" fmla="*/ 10468 w 10881"/>
                <a:gd name="T41" fmla="*/ 10885 h 12329"/>
                <a:gd name="T42" fmla="*/ 9768 w 10881"/>
                <a:gd name="T43" fmla="*/ 10931 h 12329"/>
                <a:gd name="T44" fmla="*/ 9075 w 10881"/>
                <a:gd name="T45" fmla="*/ 11022 h 12329"/>
                <a:gd name="T46" fmla="*/ 8391 w 10881"/>
                <a:gd name="T47" fmla="*/ 11159 h 12329"/>
                <a:gd name="T48" fmla="*/ 7717 w 10881"/>
                <a:gd name="T49" fmla="*/ 11339 h 12329"/>
                <a:gd name="T50" fmla="*/ 7057 w 10881"/>
                <a:gd name="T51" fmla="*/ 11563 h 12329"/>
                <a:gd name="T52" fmla="*/ 6411 w 10881"/>
                <a:gd name="T53" fmla="*/ 11830 h 12329"/>
                <a:gd name="T54" fmla="*/ 5783 w 10881"/>
                <a:gd name="T55" fmla="*/ 12140 h 12329"/>
                <a:gd name="T56" fmla="*/ 5387 w 10881"/>
                <a:gd name="T57" fmla="*/ 12288 h 12329"/>
                <a:gd name="T58" fmla="*/ 5 w 10881"/>
                <a:gd name="T59" fmla="*/ 2928 h 12329"/>
                <a:gd name="T60" fmla="*/ 655 w 10881"/>
                <a:gd name="T61" fmla="*/ 2546 h 12329"/>
                <a:gd name="T62" fmla="*/ 1924 w 10881"/>
                <a:gd name="T63" fmla="*/ 1920 h 12329"/>
                <a:gd name="T64" fmla="*/ 3227 w 10881"/>
                <a:gd name="T65" fmla="*/ 1381 h 12329"/>
                <a:gd name="T66" fmla="*/ 4560 w 10881"/>
                <a:gd name="T67" fmla="*/ 929 h 12329"/>
                <a:gd name="T68" fmla="*/ 5920 w 10881"/>
                <a:gd name="T69" fmla="*/ 564 h 12329"/>
                <a:gd name="T70" fmla="*/ 7301 w 10881"/>
                <a:gd name="T71" fmla="*/ 289 h 12329"/>
                <a:gd name="T72" fmla="*/ 8699 w 10881"/>
                <a:gd name="T73" fmla="*/ 105 h 12329"/>
                <a:gd name="T74" fmla="*/ 10109 w 10881"/>
                <a:gd name="T75" fmla="*/ 12 h 12329"/>
                <a:gd name="T76" fmla="*/ 10862 w 10881"/>
                <a:gd name="T77" fmla="*/ 19 h 12329"/>
                <a:gd name="T78" fmla="*/ 10881 w 10881"/>
                <a:gd name="T79" fmla="*/ 10815 h 12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81" h="12329">
                  <a:moveTo>
                    <a:pt x="10753" y="64"/>
                  </a:moveTo>
                  <a:lnTo>
                    <a:pt x="10819" y="128"/>
                  </a:lnTo>
                  <a:lnTo>
                    <a:pt x="10112" y="140"/>
                  </a:lnTo>
                  <a:lnTo>
                    <a:pt x="9410" y="174"/>
                  </a:lnTo>
                  <a:lnTo>
                    <a:pt x="8710" y="232"/>
                  </a:lnTo>
                  <a:lnTo>
                    <a:pt x="8013" y="313"/>
                  </a:lnTo>
                  <a:lnTo>
                    <a:pt x="7320" y="416"/>
                  </a:lnTo>
                  <a:lnTo>
                    <a:pt x="6631" y="541"/>
                  </a:lnTo>
                  <a:lnTo>
                    <a:pt x="5947" y="689"/>
                  </a:lnTo>
                  <a:lnTo>
                    <a:pt x="5268" y="860"/>
                  </a:lnTo>
                  <a:lnTo>
                    <a:pt x="4595" y="1052"/>
                  </a:lnTo>
                  <a:lnTo>
                    <a:pt x="3929" y="1265"/>
                  </a:lnTo>
                  <a:lnTo>
                    <a:pt x="3270" y="1502"/>
                  </a:lnTo>
                  <a:lnTo>
                    <a:pt x="2618" y="1759"/>
                  </a:lnTo>
                  <a:lnTo>
                    <a:pt x="1975" y="2037"/>
                  </a:lnTo>
                  <a:lnTo>
                    <a:pt x="1340" y="2337"/>
                  </a:lnTo>
                  <a:lnTo>
                    <a:pt x="714" y="2659"/>
                  </a:lnTo>
                  <a:lnTo>
                    <a:pt x="98" y="3001"/>
                  </a:lnTo>
                  <a:lnTo>
                    <a:pt x="122" y="2913"/>
                  </a:lnTo>
                  <a:lnTo>
                    <a:pt x="5498" y="12224"/>
                  </a:lnTo>
                  <a:lnTo>
                    <a:pt x="5411" y="12201"/>
                  </a:lnTo>
                  <a:lnTo>
                    <a:pt x="5720" y="12029"/>
                  </a:lnTo>
                  <a:lnTo>
                    <a:pt x="6036" y="11867"/>
                  </a:lnTo>
                  <a:lnTo>
                    <a:pt x="6356" y="11715"/>
                  </a:lnTo>
                  <a:lnTo>
                    <a:pt x="6681" y="11575"/>
                  </a:lnTo>
                  <a:lnTo>
                    <a:pt x="7010" y="11444"/>
                  </a:lnTo>
                  <a:lnTo>
                    <a:pt x="7342" y="11325"/>
                  </a:lnTo>
                  <a:lnTo>
                    <a:pt x="7678" y="11218"/>
                  </a:lnTo>
                  <a:lnTo>
                    <a:pt x="8018" y="11120"/>
                  </a:lnTo>
                  <a:lnTo>
                    <a:pt x="8360" y="11034"/>
                  </a:lnTo>
                  <a:lnTo>
                    <a:pt x="8705" y="10960"/>
                  </a:lnTo>
                  <a:lnTo>
                    <a:pt x="9052" y="10897"/>
                  </a:lnTo>
                  <a:lnTo>
                    <a:pt x="9402" y="10844"/>
                  </a:lnTo>
                  <a:lnTo>
                    <a:pt x="9753" y="10804"/>
                  </a:lnTo>
                  <a:lnTo>
                    <a:pt x="10106" y="10775"/>
                  </a:lnTo>
                  <a:lnTo>
                    <a:pt x="10461" y="10758"/>
                  </a:lnTo>
                  <a:lnTo>
                    <a:pt x="10816" y="10751"/>
                  </a:lnTo>
                  <a:lnTo>
                    <a:pt x="10753" y="10815"/>
                  </a:lnTo>
                  <a:lnTo>
                    <a:pt x="10753" y="64"/>
                  </a:lnTo>
                  <a:close/>
                  <a:moveTo>
                    <a:pt x="10881" y="10815"/>
                  </a:moveTo>
                  <a:cubicBezTo>
                    <a:pt x="10881" y="10850"/>
                    <a:pt x="10853" y="10879"/>
                    <a:pt x="10819" y="10879"/>
                  </a:cubicBezTo>
                  <a:lnTo>
                    <a:pt x="10468" y="10885"/>
                  </a:lnTo>
                  <a:lnTo>
                    <a:pt x="10117" y="10902"/>
                  </a:lnTo>
                  <a:lnTo>
                    <a:pt x="9768" y="10931"/>
                  </a:lnTo>
                  <a:lnTo>
                    <a:pt x="9421" y="10971"/>
                  </a:lnTo>
                  <a:lnTo>
                    <a:pt x="9075" y="11022"/>
                  </a:lnTo>
                  <a:lnTo>
                    <a:pt x="8732" y="11085"/>
                  </a:lnTo>
                  <a:lnTo>
                    <a:pt x="8391" y="11159"/>
                  </a:lnTo>
                  <a:lnTo>
                    <a:pt x="8053" y="11243"/>
                  </a:lnTo>
                  <a:lnTo>
                    <a:pt x="7717" y="11339"/>
                  </a:lnTo>
                  <a:lnTo>
                    <a:pt x="7385" y="11446"/>
                  </a:lnTo>
                  <a:lnTo>
                    <a:pt x="7057" y="11563"/>
                  </a:lnTo>
                  <a:lnTo>
                    <a:pt x="6732" y="11692"/>
                  </a:lnTo>
                  <a:lnTo>
                    <a:pt x="6411" y="11830"/>
                  </a:lnTo>
                  <a:lnTo>
                    <a:pt x="6095" y="11980"/>
                  </a:lnTo>
                  <a:lnTo>
                    <a:pt x="5783" y="12140"/>
                  </a:lnTo>
                  <a:lnTo>
                    <a:pt x="5474" y="12312"/>
                  </a:lnTo>
                  <a:cubicBezTo>
                    <a:pt x="5443" y="12329"/>
                    <a:pt x="5405" y="12319"/>
                    <a:pt x="5387" y="12288"/>
                  </a:cubicBezTo>
                  <a:lnTo>
                    <a:pt x="11" y="2977"/>
                  </a:lnTo>
                  <a:cubicBezTo>
                    <a:pt x="2" y="2963"/>
                    <a:pt x="0" y="2945"/>
                    <a:pt x="5" y="2928"/>
                  </a:cubicBezTo>
                  <a:cubicBezTo>
                    <a:pt x="9" y="2912"/>
                    <a:pt x="20" y="2898"/>
                    <a:pt x="35" y="2890"/>
                  </a:cubicBezTo>
                  <a:lnTo>
                    <a:pt x="655" y="2546"/>
                  </a:lnTo>
                  <a:lnTo>
                    <a:pt x="1285" y="2222"/>
                  </a:lnTo>
                  <a:lnTo>
                    <a:pt x="1924" y="1920"/>
                  </a:lnTo>
                  <a:lnTo>
                    <a:pt x="2571" y="1640"/>
                  </a:lnTo>
                  <a:lnTo>
                    <a:pt x="3227" y="1381"/>
                  </a:lnTo>
                  <a:lnTo>
                    <a:pt x="3890" y="1144"/>
                  </a:lnTo>
                  <a:lnTo>
                    <a:pt x="4560" y="929"/>
                  </a:lnTo>
                  <a:lnTo>
                    <a:pt x="5237" y="735"/>
                  </a:lnTo>
                  <a:lnTo>
                    <a:pt x="5920" y="564"/>
                  </a:lnTo>
                  <a:lnTo>
                    <a:pt x="6608" y="416"/>
                  </a:lnTo>
                  <a:lnTo>
                    <a:pt x="7301" y="289"/>
                  </a:lnTo>
                  <a:lnTo>
                    <a:pt x="7998" y="186"/>
                  </a:lnTo>
                  <a:lnTo>
                    <a:pt x="8699" y="105"/>
                  </a:lnTo>
                  <a:lnTo>
                    <a:pt x="9403" y="47"/>
                  </a:lnTo>
                  <a:lnTo>
                    <a:pt x="10109" y="12"/>
                  </a:lnTo>
                  <a:lnTo>
                    <a:pt x="10816" y="0"/>
                  </a:lnTo>
                  <a:cubicBezTo>
                    <a:pt x="10834" y="0"/>
                    <a:pt x="10850" y="7"/>
                    <a:pt x="10862" y="19"/>
                  </a:cubicBezTo>
                  <a:cubicBezTo>
                    <a:pt x="10875" y="31"/>
                    <a:pt x="10881" y="47"/>
                    <a:pt x="10881" y="64"/>
                  </a:cubicBezTo>
                  <a:lnTo>
                    <a:pt x="10881" y="10815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2896" y="883"/>
              <a:ext cx="28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OFLO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3292" y="1087"/>
              <a:ext cx="20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CBZ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3487" y="1439"/>
              <a:ext cx="21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OXZ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3494" y="1846"/>
              <a:ext cx="20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KTP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5"/>
            <p:cNvSpPr>
              <a:spLocks noChangeArrowheads="1"/>
            </p:cNvSpPr>
            <p:nvPr/>
          </p:nvSpPr>
          <p:spPr bwMode="auto">
            <a:xfrm>
              <a:off x="3328" y="2198"/>
              <a:ext cx="12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E1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976" y="2402"/>
              <a:ext cx="12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E2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37"/>
            <p:cNvSpPr>
              <a:spLocks noChangeArrowheads="1"/>
            </p:cNvSpPr>
            <p:nvPr/>
          </p:nvSpPr>
          <p:spPr bwMode="auto">
            <a:xfrm>
              <a:off x="2537" y="2402"/>
              <a:ext cx="1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EE2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38"/>
            <p:cNvSpPr>
              <a:spLocks noChangeArrowheads="1"/>
            </p:cNvSpPr>
            <p:nvPr/>
          </p:nvSpPr>
          <p:spPr bwMode="auto">
            <a:xfrm>
              <a:off x="2129" y="2198"/>
              <a:ext cx="30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HHCB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39"/>
            <p:cNvSpPr>
              <a:spLocks noChangeArrowheads="1"/>
            </p:cNvSpPr>
            <p:nvPr/>
          </p:nvSpPr>
          <p:spPr bwMode="auto">
            <a:xfrm>
              <a:off x="1923" y="1846"/>
              <a:ext cx="30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AHTN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0"/>
            <p:cNvSpPr>
              <a:spLocks noChangeArrowheads="1"/>
            </p:cNvSpPr>
            <p:nvPr/>
          </p:nvSpPr>
          <p:spPr bwMode="auto">
            <a:xfrm>
              <a:off x="1915" y="1439"/>
              <a:ext cx="32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EHMC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1"/>
            <p:cNvSpPr>
              <a:spLocks noChangeArrowheads="1"/>
            </p:cNvSpPr>
            <p:nvPr/>
          </p:nvSpPr>
          <p:spPr bwMode="auto">
            <a:xfrm>
              <a:off x="2203" y="1087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OC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2"/>
            <p:cNvSpPr>
              <a:spLocks noChangeArrowheads="1"/>
            </p:cNvSpPr>
            <p:nvPr/>
          </p:nvSpPr>
          <p:spPr bwMode="auto">
            <a:xfrm>
              <a:off x="2495" y="883"/>
              <a:ext cx="27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133" b="1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NICO</a:t>
              </a:r>
              <a:endParaRPr lang="fr-FR" sz="24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6876256" y="2795251"/>
            <a:ext cx="2517335" cy="1569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b="1" u="sng" dirty="0">
                <a:solidFill>
                  <a:schemeClr val="accent1"/>
                </a:solidFill>
              </a:rPr>
              <a:t>Pharmaceutiques</a:t>
            </a:r>
            <a:r>
              <a:rPr lang="fr-FR" sz="1867" b="1" dirty="0">
                <a:solidFill>
                  <a:schemeClr val="accent1"/>
                </a:solidFill>
              </a:rPr>
              <a:t> :</a:t>
            </a:r>
          </a:p>
          <a:p>
            <a:r>
              <a:rPr lang="fr-FR" sz="1867" b="1" dirty="0">
                <a:solidFill>
                  <a:schemeClr val="accent1"/>
                </a:solidFill>
              </a:rPr>
              <a:t>OFLO : </a:t>
            </a:r>
            <a:r>
              <a:rPr lang="fr-FR" sz="1867" dirty="0">
                <a:solidFill>
                  <a:schemeClr val="accent1"/>
                </a:solidFill>
              </a:rPr>
              <a:t>Ofloxacin</a:t>
            </a:r>
          </a:p>
          <a:p>
            <a:r>
              <a:rPr lang="fr-FR" sz="1867" b="1" dirty="0">
                <a:solidFill>
                  <a:schemeClr val="accent1"/>
                </a:solidFill>
              </a:rPr>
              <a:t>CBZ : </a:t>
            </a:r>
            <a:r>
              <a:rPr lang="fr-FR" sz="1867" dirty="0">
                <a:solidFill>
                  <a:schemeClr val="accent1"/>
                </a:solidFill>
              </a:rPr>
              <a:t>Carbamazépine</a:t>
            </a:r>
          </a:p>
          <a:p>
            <a:r>
              <a:rPr lang="fr-FR" sz="1867" b="1" dirty="0">
                <a:solidFill>
                  <a:schemeClr val="accent1"/>
                </a:solidFill>
              </a:rPr>
              <a:t>OXZ : </a:t>
            </a:r>
            <a:r>
              <a:rPr lang="fr-FR" sz="1867" dirty="0">
                <a:solidFill>
                  <a:schemeClr val="accent1"/>
                </a:solidFill>
              </a:rPr>
              <a:t>Oxazépam</a:t>
            </a:r>
          </a:p>
          <a:p>
            <a:r>
              <a:rPr lang="fr-FR" sz="1867" b="1" dirty="0">
                <a:solidFill>
                  <a:schemeClr val="accent1"/>
                </a:solidFill>
              </a:rPr>
              <a:t>KTP : </a:t>
            </a:r>
            <a:r>
              <a:rPr lang="fr-FR" sz="1867" dirty="0">
                <a:solidFill>
                  <a:schemeClr val="accent1"/>
                </a:solidFill>
              </a:rPr>
              <a:t>Kétoprofen</a:t>
            </a:r>
          </a:p>
        </p:txBody>
      </p:sp>
      <p:pic>
        <p:nvPicPr>
          <p:cNvPr id="48" name="Image 47" descr="pharmaceutiq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8359" y="1235057"/>
            <a:ext cx="1805599" cy="1354105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5955508" y="5674861"/>
            <a:ext cx="3112535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b="1" u="sng" dirty="0">
                <a:solidFill>
                  <a:srgbClr val="A30067"/>
                </a:solidFill>
              </a:rPr>
              <a:t>Hormones</a:t>
            </a:r>
            <a:r>
              <a:rPr lang="fr-FR" sz="1867" b="1" dirty="0">
                <a:solidFill>
                  <a:srgbClr val="A30067"/>
                </a:solidFill>
              </a:rPr>
              <a:t> :</a:t>
            </a:r>
          </a:p>
          <a:p>
            <a:r>
              <a:rPr lang="fr-FR" sz="1867" b="1" dirty="0">
                <a:solidFill>
                  <a:srgbClr val="A30067"/>
                </a:solidFill>
              </a:rPr>
              <a:t>E1 : </a:t>
            </a:r>
            <a:r>
              <a:rPr lang="fr-FR" sz="1867" dirty="0">
                <a:solidFill>
                  <a:srgbClr val="A30067"/>
                </a:solidFill>
              </a:rPr>
              <a:t>Estrone</a:t>
            </a:r>
          </a:p>
          <a:p>
            <a:r>
              <a:rPr lang="fr-FR" sz="1867" b="1" dirty="0">
                <a:solidFill>
                  <a:srgbClr val="A30067"/>
                </a:solidFill>
              </a:rPr>
              <a:t>E2 : </a:t>
            </a:r>
            <a:r>
              <a:rPr lang="fr-FR" sz="1867" dirty="0">
                <a:solidFill>
                  <a:srgbClr val="A30067"/>
                </a:solidFill>
              </a:rPr>
              <a:t>17</a:t>
            </a:r>
            <a:r>
              <a:rPr lang="el-GR" sz="1867" dirty="0">
                <a:solidFill>
                  <a:srgbClr val="A30067"/>
                </a:solidFill>
              </a:rPr>
              <a:t>β</a:t>
            </a:r>
            <a:r>
              <a:rPr lang="fr-FR" sz="1867" dirty="0">
                <a:solidFill>
                  <a:srgbClr val="A30067"/>
                </a:solidFill>
              </a:rPr>
              <a:t>-Estradiol </a:t>
            </a:r>
          </a:p>
          <a:p>
            <a:r>
              <a:rPr lang="fr-FR" sz="1867" b="1" dirty="0">
                <a:solidFill>
                  <a:srgbClr val="A30067"/>
                </a:solidFill>
              </a:rPr>
              <a:t>EE2 : </a:t>
            </a:r>
            <a:r>
              <a:rPr lang="fr-FR" sz="1867" dirty="0">
                <a:solidFill>
                  <a:srgbClr val="A30067"/>
                </a:solidFill>
              </a:rPr>
              <a:t>17</a:t>
            </a:r>
            <a:r>
              <a:rPr lang="el-GR" sz="1867" dirty="0">
                <a:solidFill>
                  <a:srgbClr val="A30067"/>
                </a:solidFill>
              </a:rPr>
              <a:t>α</a:t>
            </a:r>
            <a:r>
              <a:rPr lang="fr-FR" sz="1867" dirty="0">
                <a:solidFill>
                  <a:srgbClr val="A30067"/>
                </a:solidFill>
              </a:rPr>
              <a:t>-EthinylEstradiol </a:t>
            </a:r>
          </a:p>
        </p:txBody>
      </p:sp>
      <p:pic>
        <p:nvPicPr>
          <p:cNvPr id="50" name="Image 49" descr="pilules-contraceptive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4509120"/>
            <a:ext cx="2087153" cy="1135977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827584" y="4797152"/>
            <a:ext cx="213143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b="1" u="sng" dirty="0">
                <a:solidFill>
                  <a:srgbClr val="00B050"/>
                </a:solidFill>
              </a:rPr>
              <a:t>Muscs</a:t>
            </a:r>
            <a:r>
              <a:rPr lang="fr-FR" sz="1867" b="1" dirty="0">
                <a:solidFill>
                  <a:srgbClr val="00B050"/>
                </a:solidFill>
              </a:rPr>
              <a:t> :</a:t>
            </a:r>
          </a:p>
          <a:p>
            <a:r>
              <a:rPr lang="fr-FR" sz="1867" b="1" dirty="0">
                <a:solidFill>
                  <a:srgbClr val="00B050"/>
                </a:solidFill>
              </a:rPr>
              <a:t>HHCB : </a:t>
            </a:r>
            <a:r>
              <a:rPr lang="fr-FR" sz="1867" dirty="0">
                <a:solidFill>
                  <a:srgbClr val="00B050"/>
                </a:solidFill>
              </a:rPr>
              <a:t>Galaxolide</a:t>
            </a:r>
          </a:p>
          <a:p>
            <a:r>
              <a:rPr lang="fr-FR" sz="1867" b="1" dirty="0">
                <a:solidFill>
                  <a:srgbClr val="00B050"/>
                </a:solidFill>
              </a:rPr>
              <a:t>AHTN : </a:t>
            </a:r>
            <a:r>
              <a:rPr lang="fr-FR" sz="1867" dirty="0">
                <a:solidFill>
                  <a:srgbClr val="00B050"/>
                </a:solidFill>
              </a:rPr>
              <a:t>Tonalide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93948" y="2132856"/>
            <a:ext cx="3541948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b="1" u="sng" dirty="0">
                <a:solidFill>
                  <a:srgbClr val="C00000"/>
                </a:solidFill>
              </a:rPr>
              <a:t>Sunscreens</a:t>
            </a:r>
            <a:r>
              <a:rPr lang="fr-FR" sz="1867" b="1" dirty="0">
                <a:solidFill>
                  <a:srgbClr val="C00000"/>
                </a:solidFill>
              </a:rPr>
              <a:t> :</a:t>
            </a:r>
          </a:p>
          <a:p>
            <a:r>
              <a:rPr lang="fr-FR" sz="1867" b="1" dirty="0">
                <a:solidFill>
                  <a:srgbClr val="C00000"/>
                </a:solidFill>
              </a:rPr>
              <a:t>EHMC : </a:t>
            </a:r>
            <a:r>
              <a:rPr lang="fr-FR" sz="1867" dirty="0">
                <a:solidFill>
                  <a:srgbClr val="C00000"/>
                </a:solidFill>
              </a:rPr>
              <a:t>EthylHexyl Methoxycinnamate</a:t>
            </a:r>
          </a:p>
          <a:p>
            <a:r>
              <a:rPr lang="fr-FR" sz="1867" b="1" dirty="0">
                <a:solidFill>
                  <a:srgbClr val="C00000"/>
                </a:solidFill>
              </a:rPr>
              <a:t>OC : </a:t>
            </a:r>
            <a:r>
              <a:rPr lang="fr-FR" sz="1867" dirty="0">
                <a:solidFill>
                  <a:srgbClr val="C00000"/>
                </a:solidFill>
              </a:rPr>
              <a:t>Octocrylène</a:t>
            </a:r>
            <a:r>
              <a:rPr lang="fr-FR" sz="1867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3" name="Image 52" descr="détergent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708646"/>
            <a:ext cx="1732181" cy="1149353"/>
          </a:xfrm>
          <a:prstGeom prst="rect">
            <a:avLst/>
          </a:prstGeom>
        </p:spPr>
      </p:pic>
      <p:pic>
        <p:nvPicPr>
          <p:cNvPr id="54" name="Image 53" descr="produits_cosmetiqu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201" y="3483794"/>
            <a:ext cx="1784519" cy="848425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1724985" y="1390218"/>
            <a:ext cx="123543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chemeClr val="accent6"/>
                </a:solidFill>
              </a:rPr>
              <a:t>Nicotine</a:t>
            </a:r>
          </a:p>
        </p:txBody>
      </p:sp>
      <p:pic>
        <p:nvPicPr>
          <p:cNvPr id="56" name="Image 55" descr="cigarett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1052736"/>
            <a:ext cx="1268755" cy="852507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2678073" y="989694"/>
            <a:ext cx="36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/>
              <a:t>12 micropolluants</a:t>
            </a:r>
          </a:p>
        </p:txBody>
      </p:sp>
      <p:sp>
        <p:nvSpPr>
          <p:cNvPr id="5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41358" y="6580477"/>
            <a:ext cx="2743200" cy="365125"/>
          </a:xfrm>
        </p:spPr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59" name="Entrée manuelle 14"/>
          <p:cNvSpPr/>
          <p:nvPr/>
        </p:nvSpPr>
        <p:spPr>
          <a:xfrm flipH="1" flipV="1">
            <a:off x="0" y="0"/>
            <a:ext cx="9144000" cy="78740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0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488" y="0"/>
            <a:ext cx="11430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ZoneTexte 13"/>
          <p:cNvSpPr txBox="1">
            <a:spLocks noChangeArrowheads="1"/>
          </p:cNvSpPr>
          <p:nvPr/>
        </p:nvSpPr>
        <p:spPr bwMode="auto">
          <a:xfrm>
            <a:off x="1214438" y="101600"/>
            <a:ext cx="68119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3200" b="1">
                <a:solidFill>
                  <a:schemeClr val="bg1"/>
                </a:solidFill>
                <a:latin typeface="Calibri" pitchFamily="34" charset="0"/>
              </a:rPr>
              <a:t>Capbreton Canyon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3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Impact des traitements et devenir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4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5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65" name="Image 64" descr="C:\Users\monperru\AppData\Local\Temp\Logo_Micropolit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971601" y="1910066"/>
            <a:ext cx="1585731" cy="691516"/>
          </a:xfrm>
          <a:prstGeom prst="roundRect">
            <a:avLst>
              <a:gd name="adj" fmla="val 33405"/>
            </a:avLst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Irradiations UVc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971601" y="5905836"/>
            <a:ext cx="1585731" cy="691516"/>
          </a:xfrm>
          <a:prstGeom prst="roundRect">
            <a:avLst>
              <a:gd name="adj" fmla="val 33405"/>
            </a:avLst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Irradiations Solaire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971601" y="4510317"/>
            <a:ext cx="1585731" cy="691516"/>
          </a:xfrm>
          <a:prstGeom prst="roundRect">
            <a:avLst>
              <a:gd name="adj" fmla="val 33405"/>
            </a:avLst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Irradiations UVc/H</a:t>
            </a:r>
            <a:r>
              <a:rPr lang="fr-FR" sz="1400" b="1" baseline="-25000" dirty="0">
                <a:solidFill>
                  <a:schemeClr val="tx1"/>
                </a:solidFill>
              </a:rPr>
              <a:t>2</a:t>
            </a:r>
            <a:r>
              <a:rPr lang="fr-FR" sz="1400" b="1" dirty="0">
                <a:solidFill>
                  <a:schemeClr val="tx1"/>
                </a:solidFill>
              </a:rPr>
              <a:t>O</a:t>
            </a:r>
            <a:r>
              <a:rPr lang="fr-FR" sz="1400" b="1" baseline="-25000" dirty="0">
                <a:solidFill>
                  <a:schemeClr val="tx1"/>
                </a:solidFill>
              </a:rPr>
              <a:t>2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971600" y="3204644"/>
            <a:ext cx="1585731" cy="691516"/>
          </a:xfrm>
          <a:prstGeom prst="roundRect">
            <a:avLst>
              <a:gd name="adj" fmla="val 33405"/>
            </a:avLst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Irradiations Solaire/PFA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68191" y="4653899"/>
            <a:ext cx="552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Traitement d’oxydation avancé (non utilisé ici)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96135" y="2011948"/>
            <a:ext cx="492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Traitement de désinfection ( Guéthary, Bidart)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896135" y="3347700"/>
            <a:ext cx="492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Traitement de désinfection ( Biarritz)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946439" y="6066928"/>
            <a:ext cx="40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Devenir dans l’environnement</a:t>
            </a:r>
          </a:p>
        </p:txBody>
      </p:sp>
      <p:sp>
        <p:nvSpPr>
          <p:cNvPr id="17" name="ZoneTexte 11"/>
          <p:cNvSpPr txBox="1">
            <a:spLocks noChangeArrowheads="1"/>
          </p:cNvSpPr>
          <p:nvPr/>
        </p:nvSpPr>
        <p:spPr bwMode="auto">
          <a:xfrm>
            <a:off x="1331640" y="1116033"/>
            <a:ext cx="720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Calibri" pitchFamily="34" charset="0"/>
              </a:rPr>
              <a:t>Traitements tertiaires étudiés</a:t>
            </a:r>
          </a:p>
        </p:txBody>
      </p:sp>
      <p:sp>
        <p:nvSpPr>
          <p:cNvPr id="18" name="Éclair 17"/>
          <p:cNvSpPr/>
          <p:nvPr/>
        </p:nvSpPr>
        <p:spPr>
          <a:xfrm rot="20698993" flipH="1">
            <a:off x="2841867" y="1982465"/>
            <a:ext cx="466759" cy="542257"/>
          </a:xfrm>
          <a:prstGeom prst="lightningBol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Éclair 18"/>
          <p:cNvSpPr/>
          <p:nvPr/>
        </p:nvSpPr>
        <p:spPr>
          <a:xfrm rot="20698993" flipH="1">
            <a:off x="2835700" y="4629644"/>
            <a:ext cx="466759" cy="542257"/>
          </a:xfrm>
          <a:prstGeom prst="lightningBol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1" name="Soleil 20"/>
          <p:cNvSpPr/>
          <p:nvPr/>
        </p:nvSpPr>
        <p:spPr>
          <a:xfrm>
            <a:off x="2799141" y="5959235"/>
            <a:ext cx="652264" cy="638117"/>
          </a:xfrm>
          <a:prstGeom prst="sun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4100" name="Picture 4" descr="Résultat de recherche d'images pour &quot;acide performiq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924944"/>
            <a:ext cx="900690" cy="741884"/>
          </a:xfrm>
          <a:prstGeom prst="rect">
            <a:avLst/>
          </a:prstGeom>
          <a:noFill/>
        </p:spPr>
      </p:pic>
      <p:sp>
        <p:nvSpPr>
          <p:cNvPr id="20" name="Soleil 19"/>
          <p:cNvSpPr/>
          <p:nvPr/>
        </p:nvSpPr>
        <p:spPr>
          <a:xfrm>
            <a:off x="2763023" y="3285628"/>
            <a:ext cx="652264" cy="638117"/>
          </a:xfrm>
          <a:prstGeom prst="sun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4102" name="Picture 6" descr="Résultat de recherche d'images pour &quot;h2o2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437112"/>
            <a:ext cx="736964" cy="288032"/>
          </a:xfrm>
          <a:prstGeom prst="rect">
            <a:avLst/>
          </a:prstGeom>
          <a:noFill/>
        </p:spPr>
      </p:pic>
      <p:sp>
        <p:nvSpPr>
          <p:cNvPr id="25" name="Entrée manuelle 14"/>
          <p:cNvSpPr/>
          <p:nvPr/>
        </p:nvSpPr>
        <p:spPr>
          <a:xfrm flipH="1" flipV="1">
            <a:off x="0" y="0"/>
            <a:ext cx="9144000" cy="78740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6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8" y="0"/>
            <a:ext cx="11430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13"/>
          <p:cNvSpPr txBox="1">
            <a:spLocks noChangeArrowheads="1"/>
          </p:cNvSpPr>
          <p:nvPr/>
        </p:nvSpPr>
        <p:spPr bwMode="auto">
          <a:xfrm>
            <a:off x="1214438" y="101600"/>
            <a:ext cx="68119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3200" b="1">
                <a:solidFill>
                  <a:schemeClr val="bg1"/>
                </a:solidFill>
                <a:latin typeface="Calibri" pitchFamily="34" charset="0"/>
              </a:rPr>
              <a:t>Capbreton Canyon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9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Impact des traitements et devenir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5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31" name="Image 30" descr="C:\Users\monperru\AppData\Local\Temp\Logo_Micropoli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38" y="2852936"/>
            <a:ext cx="8882862" cy="36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ZoneTexte 11"/>
          <p:cNvSpPr txBox="1">
            <a:spLocks noChangeArrowheads="1"/>
          </p:cNvSpPr>
          <p:nvPr/>
        </p:nvSpPr>
        <p:spPr bwMode="auto">
          <a:xfrm>
            <a:off x="107504" y="1268760"/>
            <a:ext cx="8892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Calibri" pitchFamily="34" charset="0"/>
              </a:rPr>
              <a:t>Simulation du rejet dans le milieu naturel - devenir</a:t>
            </a:r>
          </a:p>
        </p:txBody>
      </p:sp>
      <p:sp>
        <p:nvSpPr>
          <p:cNvPr id="11" name="Entrée manuelle 14"/>
          <p:cNvSpPr/>
          <p:nvPr/>
        </p:nvSpPr>
        <p:spPr>
          <a:xfrm flipH="1" flipV="1">
            <a:off x="0" y="0"/>
            <a:ext cx="9144000" cy="78740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2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0"/>
            <a:ext cx="11430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3"/>
          <p:cNvSpPr txBox="1">
            <a:spLocks noChangeArrowheads="1"/>
          </p:cNvSpPr>
          <p:nvPr/>
        </p:nvSpPr>
        <p:spPr bwMode="auto">
          <a:xfrm>
            <a:off x="1214438" y="101600"/>
            <a:ext cx="68119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3200" b="1">
                <a:solidFill>
                  <a:schemeClr val="bg1"/>
                </a:solidFill>
                <a:latin typeface="Calibri" pitchFamily="34" charset="0"/>
              </a:rPr>
              <a:t>Capbreton Canyon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Impact des traitements et devenir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5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7" name="Image 16" descr="C:\Users\monperru\AppData\Local\Temp\Logo_Micropoli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853984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1"/>
          <p:cNvSpPr txBox="1">
            <a:spLocks noChangeArrowheads="1"/>
          </p:cNvSpPr>
          <p:nvPr/>
        </p:nvSpPr>
        <p:spPr bwMode="auto">
          <a:xfrm>
            <a:off x="1619672" y="1268760"/>
            <a:ext cx="8892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Calibri" pitchFamily="34" charset="0"/>
              </a:rPr>
              <a:t>Synthèse des réactivités observées</a:t>
            </a:r>
          </a:p>
        </p:txBody>
      </p:sp>
      <p:sp>
        <p:nvSpPr>
          <p:cNvPr id="12" name="Entrée manuelle 14"/>
          <p:cNvSpPr/>
          <p:nvPr/>
        </p:nvSpPr>
        <p:spPr>
          <a:xfrm flipH="1" flipV="1">
            <a:off x="0" y="0"/>
            <a:ext cx="9144000" cy="78740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3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0"/>
            <a:ext cx="11430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1214438" y="101600"/>
            <a:ext cx="68119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3200" b="1">
                <a:solidFill>
                  <a:schemeClr val="bg1"/>
                </a:solidFill>
                <a:latin typeface="Calibri" pitchFamily="34" charset="0"/>
              </a:rPr>
              <a:t>Capbreton Canyon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8"/>
          <p:cNvSpPr txBox="1">
            <a:spLocks noChangeArrowheads="1"/>
          </p:cNvSpPr>
          <p:nvPr/>
        </p:nvSpPr>
        <p:spPr bwMode="auto">
          <a:xfrm>
            <a:off x="179512" y="446757"/>
            <a:ext cx="852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Impact des traitements et devenir</a:t>
            </a:r>
            <a:endParaRPr lang="fr-FR" alt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79512" y="15007"/>
            <a:ext cx="8809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ACTION 5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8" name="Image 17" descr="C:\Users\monperru\AppData\Local\Temp\Logo_Micropoli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16632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ntrée manuelle 14"/>
          <p:cNvSpPr/>
          <p:nvPr/>
        </p:nvSpPr>
        <p:spPr>
          <a:xfrm flipH="1" flipV="1">
            <a:off x="0" y="-9525"/>
            <a:ext cx="9144000" cy="1406525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3251" name="ZoneTexte 7"/>
          <p:cNvSpPr txBox="1">
            <a:spLocks noChangeArrowheads="1"/>
          </p:cNvSpPr>
          <p:nvPr/>
        </p:nvSpPr>
        <p:spPr bwMode="auto">
          <a:xfrm>
            <a:off x="855663" y="268288"/>
            <a:ext cx="746283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Calibri" pitchFamily="34" charset="0"/>
              </a:rPr>
              <a:t>Merci de votre attention</a:t>
            </a:r>
          </a:p>
          <a:p>
            <a:pPr algn="ctr"/>
            <a:endParaRPr lang="fr-FR" sz="4400" b="1" dirty="0">
              <a:solidFill>
                <a:srgbClr val="A8B600"/>
              </a:solidFill>
              <a:latin typeface="Calibri" pitchFamily="34" charset="0"/>
            </a:endParaRPr>
          </a:p>
          <a:p>
            <a:pPr algn="ctr"/>
            <a:endParaRPr lang="fr-FR" sz="4400" b="1" dirty="0">
              <a:solidFill>
                <a:srgbClr val="A8B600"/>
              </a:solidFill>
              <a:latin typeface="Calibri" pitchFamily="34" charset="0"/>
            </a:endParaRPr>
          </a:p>
        </p:txBody>
      </p:sp>
      <p:pic>
        <p:nvPicPr>
          <p:cNvPr id="53252" name="siteweb-couleur.png" descr="/Users/scraveir/Documents/Fichiers/Travaux en cours/logo UPPA/groupe de travail 2014/logo définitif 1/logos génériques/png/symbole/siteweb-couleu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5661248"/>
            <a:ext cx="176847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7"/>
          <p:cNvSpPr txBox="1">
            <a:spLocks noChangeArrowheads="1"/>
          </p:cNvSpPr>
          <p:nvPr/>
        </p:nvSpPr>
        <p:spPr bwMode="auto">
          <a:xfrm>
            <a:off x="899590" y="2257376"/>
            <a:ext cx="7462837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Calibri" pitchFamily="34" charset="0"/>
              </a:rPr>
              <a:t>Merci de votre attention</a:t>
            </a:r>
          </a:p>
          <a:p>
            <a:pPr algn="ctr"/>
            <a:endParaRPr lang="fr-FR" sz="4400" b="1" dirty="0">
              <a:solidFill>
                <a:srgbClr val="A8B600"/>
              </a:solidFill>
              <a:latin typeface="Calibri" pitchFamily="34" charset="0"/>
            </a:endParaRPr>
          </a:p>
          <a:p>
            <a:pPr algn="ctr"/>
            <a:endParaRPr lang="fr-FR" sz="4400" b="1" dirty="0">
              <a:solidFill>
                <a:srgbClr val="A8B600"/>
              </a:solidFill>
              <a:latin typeface="Calibri" pitchFamily="34" charset="0"/>
            </a:endParaRPr>
          </a:p>
          <a:p>
            <a:pPr algn="ctr"/>
            <a:r>
              <a:rPr lang="fr-FR" sz="1400" b="1" dirty="0">
                <a:solidFill>
                  <a:srgbClr val="2896C8"/>
                </a:solidFill>
                <a:latin typeface="Calibri" pitchFamily="34" charset="0"/>
              </a:rPr>
              <a:t>CONTACT</a:t>
            </a:r>
          </a:p>
          <a:p>
            <a:pPr algn="ctr"/>
            <a:endParaRPr lang="fr-FR" sz="1200" dirty="0">
              <a:solidFill>
                <a:srgbClr val="87888A"/>
              </a:solidFill>
              <a:latin typeface="Calibri" pitchFamily="34" charset="0"/>
            </a:endParaRPr>
          </a:p>
          <a:p>
            <a:pPr algn="ctr"/>
            <a:r>
              <a:rPr lang="fr-FR" sz="1400" b="1" dirty="0">
                <a:latin typeface="Calibri" pitchFamily="34" charset="0"/>
              </a:rPr>
              <a:t>Mathilde MONPERRUS</a:t>
            </a:r>
          </a:p>
          <a:p>
            <a:pPr algn="ctr"/>
            <a:endParaRPr lang="fr-FR" sz="1400" dirty="0">
              <a:latin typeface="Calibri" pitchFamily="34" charset="0"/>
            </a:endParaRPr>
          </a:p>
          <a:p>
            <a:pPr algn="ctr"/>
            <a:r>
              <a:rPr lang="fr-FR" sz="1400" dirty="0">
                <a:latin typeface="Calibri" pitchFamily="34" charset="0"/>
              </a:rPr>
              <a:t>UMR IPREM-UPPA CNRS</a:t>
            </a:r>
          </a:p>
          <a:p>
            <a:pPr algn="ctr"/>
            <a:endParaRPr lang="fr-FR" sz="1400" dirty="0">
              <a:latin typeface="Calibri" pitchFamily="34" charset="0"/>
            </a:endParaRPr>
          </a:p>
          <a:p>
            <a:pPr algn="ctr"/>
            <a:r>
              <a:rPr lang="fr-FR" sz="1400" dirty="0">
                <a:latin typeface="Calibri" pitchFamily="34" charset="0"/>
              </a:rPr>
              <a:t>Mathilde.monperrus@univ-pau.fr</a:t>
            </a:r>
          </a:p>
          <a:p>
            <a:pPr algn="ctr"/>
            <a:endParaRPr lang="fr-FR" sz="1400" dirty="0">
              <a:latin typeface="Calibri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B911CD-32A7-2246-8FBE-B8CB4D350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679" y="1510024"/>
            <a:ext cx="3932803" cy="24806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834" y="0"/>
            <a:ext cx="9144000" cy="1052736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51368"/>
            <a:ext cx="8229600" cy="85725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Les micropolluants : c’est quoi?</a:t>
            </a:r>
          </a:p>
        </p:txBody>
      </p:sp>
      <p:pic>
        <p:nvPicPr>
          <p:cNvPr id="8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5423290"/>
            <a:ext cx="953120" cy="59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1.bp.blogspot.com/-G2WNQ5_U7Ds/VAmlBHz2LEI/AAAAAAAAAiY/oNxhjIl0ZWs/s1600/201408_aesn_micropolluants_quantite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6521" y="1590269"/>
            <a:ext cx="6295779" cy="3600400"/>
          </a:xfrm>
          <a:prstGeom prst="rect">
            <a:avLst/>
          </a:prstGeom>
          <a:noFill/>
        </p:spPr>
      </p:pic>
      <p:sp>
        <p:nvSpPr>
          <p:cNvPr id="12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pic>
        <p:nvPicPr>
          <p:cNvPr id="14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C:\Users\monperru\AppData\Local\Temp\Logo_Micropoli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42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834" y="0"/>
            <a:ext cx="9144000" cy="1052736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199" y="1453547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b="1" dirty="0"/>
              <a:t> Un micropolluant est plutôt d’origine synthétique mais peut être également naturel dans le cas des métaux (mercure, cadmium) ou des métalloïdes (arsenic) </a:t>
            </a:r>
          </a:p>
          <a:p>
            <a:endParaRPr lang="fr-FR" b="1" dirty="0"/>
          </a:p>
          <a:p>
            <a:endParaRPr lang="fr-FR" b="1" dirty="0"/>
          </a:p>
          <a:p>
            <a:pPr>
              <a:buFont typeface="Arial" pitchFamily="34" charset="0"/>
              <a:buChar char="•"/>
            </a:pPr>
            <a:r>
              <a:rPr lang="fr-FR" b="1" dirty="0"/>
              <a:t> Les micropolluants sont souvent classés par familles chimiques </a:t>
            </a: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457200" y="360546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 micropolluants : d’où viennent-ils?</a:t>
            </a:r>
          </a:p>
        </p:txBody>
      </p:sp>
      <p:pic>
        <p:nvPicPr>
          <p:cNvPr id="6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5423290"/>
            <a:ext cx="953120" cy="59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47664" y="3140968"/>
            <a:ext cx="151216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inorganiques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87624" y="371703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Métaux et </a:t>
            </a:r>
            <a:r>
              <a:rPr lang="fr-FR" sz="1400" dirty="0" err="1"/>
              <a:t>métalloides</a:t>
            </a:r>
            <a:endParaRPr lang="fr-FR" sz="1400" dirty="0"/>
          </a:p>
          <a:p>
            <a:r>
              <a:rPr lang="fr-FR" sz="1400" dirty="0"/>
              <a:t>Pb, Cr, Cd, Hg, As, Cu, Zn, Ni,….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92080" y="3140968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organiques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860032" y="3789040"/>
            <a:ext cx="4176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Dérivés du benzène, </a:t>
            </a:r>
            <a:r>
              <a:rPr lang="fr-FR" sz="1400" dirty="0" err="1"/>
              <a:t>polychlorobiphényls</a:t>
            </a:r>
            <a:r>
              <a:rPr lang="fr-FR" sz="1400" dirty="0"/>
              <a:t>, hydrocarbures aromatiques polycycliques, organochlorés, </a:t>
            </a:r>
            <a:r>
              <a:rPr lang="fr-FR" sz="1400" dirty="0" err="1"/>
              <a:t>phtalates</a:t>
            </a:r>
            <a:r>
              <a:rPr lang="fr-FR" sz="1400" dirty="0"/>
              <a:t>, bisphénol,….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618" y="4741382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b="1" dirty="0"/>
              <a:t> Les micropolluants peuvent être également classés par usages : les plastifiants, les détergents, les pesticides, les biocides, les produits pharmaceutiques, les produits de soins,… </a:t>
            </a:r>
          </a:p>
        </p:txBody>
      </p:sp>
      <p:sp>
        <p:nvSpPr>
          <p:cNvPr id="14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pic>
        <p:nvPicPr>
          <p:cNvPr id="15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C:\Users\monperru\AppData\Local\Temp\Logo_Micropol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3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3.bp.blogspot.com/-iTRwixrSZy0/VAmldUVm7NI/AAAAAAAAAio/Tu56wZ83780/s1600/201408_aesn_micropolluants_transferts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482" y="1369187"/>
            <a:ext cx="6336704" cy="433668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834" y="0"/>
            <a:ext cx="9144000" cy="1052736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39552" y="195486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 micropolluants : que deviennent-ils?</a:t>
            </a:r>
          </a:p>
        </p:txBody>
      </p:sp>
      <p:sp>
        <p:nvSpPr>
          <p:cNvPr id="11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pic>
        <p:nvPicPr>
          <p:cNvPr id="12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C:\Users\monperru\AppData\Local\Temp\Logo_Micropoli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4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0"/>
          <p:cNvSpPr>
            <a:spLocks noChangeArrowheads="1"/>
          </p:cNvSpPr>
          <p:nvPr/>
        </p:nvSpPr>
        <p:spPr bwMode="auto">
          <a:xfrm>
            <a:off x="827088" y="1082428"/>
            <a:ext cx="741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Contaminants émergents et cadre règlementaire</a:t>
            </a:r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6150" name="ZoneTexte 12"/>
          <p:cNvSpPr txBox="1">
            <a:spLocks noChangeArrowheads="1"/>
          </p:cNvSpPr>
          <p:nvPr/>
        </p:nvSpPr>
        <p:spPr bwMode="auto">
          <a:xfrm>
            <a:off x="431006" y="1362483"/>
            <a:ext cx="82089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fr-FR" b="1" dirty="0"/>
              <a:t> La Directive Cadre sur l’Eau (DCE) fixe 45 substances prioritaires </a:t>
            </a:r>
            <a:r>
              <a:rPr lang="fr-FR" dirty="0"/>
              <a:t>réparties en 3 groupes sont plus particulièrement visées et font l’objet d’objectifs de réduction et même de suppression pour certaines </a:t>
            </a:r>
          </a:p>
        </p:txBody>
      </p:sp>
      <p:pic>
        <p:nvPicPr>
          <p:cNvPr id="6148" name="Picture 2" descr="33 substances prioritaires D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636912"/>
            <a:ext cx="4752528" cy="280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ZoneTexte 11"/>
          <p:cNvSpPr txBox="1">
            <a:spLocks noChangeArrowheads="1"/>
          </p:cNvSpPr>
          <p:nvPr/>
        </p:nvSpPr>
        <p:spPr bwMode="auto">
          <a:xfrm>
            <a:off x="-323850" y="3113674"/>
            <a:ext cx="28796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fr-FR" sz="1600" b="1" u="sng" dirty="0">
                <a:solidFill>
                  <a:srgbClr val="FF0000"/>
                </a:solidFill>
              </a:rPr>
              <a:t>Groupe 1: substances dangereuses prioritaires </a:t>
            </a:r>
          </a:p>
          <a:p>
            <a:pPr lvl="1"/>
            <a:r>
              <a:rPr lang="fr-FR" sz="1200" b="1" dirty="0">
                <a:solidFill>
                  <a:srgbClr val="FF0000"/>
                </a:solidFill>
              </a:rPr>
              <a:t>objectif européen disparition dans les masses d’eau à l’horizon 2021 </a:t>
            </a:r>
          </a:p>
          <a:p>
            <a:pPr lvl="1"/>
            <a:r>
              <a:rPr lang="fr-FR" sz="1200" b="1" dirty="0">
                <a:solidFill>
                  <a:srgbClr val="FF0000"/>
                </a:solidFill>
              </a:rPr>
              <a:t>un objectif national réduction de 50% en 2015 par rapport à 2004</a:t>
            </a:r>
          </a:p>
        </p:txBody>
      </p:sp>
      <p:sp>
        <p:nvSpPr>
          <p:cNvPr id="6151" name="ZoneTexte 13"/>
          <p:cNvSpPr txBox="1">
            <a:spLocks noChangeArrowheads="1"/>
          </p:cNvSpPr>
          <p:nvPr/>
        </p:nvSpPr>
        <p:spPr bwMode="auto">
          <a:xfrm>
            <a:off x="6588224" y="3212977"/>
            <a:ext cx="266429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fr-FR" sz="1600" b="1" u="sng" dirty="0"/>
              <a:t>Groupe 2: substances prioritaires </a:t>
            </a:r>
          </a:p>
          <a:p>
            <a:pPr lvl="1"/>
            <a:r>
              <a:rPr lang="fr-FR" sz="1200" b="1" dirty="0"/>
              <a:t>objectif national réduction de 30% en 2015 par rapport à 2004.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834" y="0"/>
            <a:ext cx="9144000" cy="1052736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567048" y="316163"/>
            <a:ext cx="8229600" cy="8572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 micropolluants : quelle règlementation?</a:t>
            </a:r>
          </a:p>
        </p:txBody>
      </p:sp>
      <p:sp>
        <p:nvSpPr>
          <p:cNvPr id="14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pic>
        <p:nvPicPr>
          <p:cNvPr id="15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C:\Users\monperru\AppData\Local\Temp\Logo_Micropoli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0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ésultat de recherche d'images pour &quot;estuaire adour&quot;"/>
          <p:cNvSpPr>
            <a:spLocks noChangeAspect="1" noChangeArrowheads="1"/>
          </p:cNvSpPr>
          <p:nvPr/>
        </p:nvSpPr>
        <p:spPr bwMode="auto">
          <a:xfrm>
            <a:off x="155575" y="748904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6" name="AutoShape 12" descr="Résultat de recherche d'images pour &quot;gouf de capbreton&quot;"/>
          <p:cNvSpPr>
            <a:spLocks noChangeAspect="1" noChangeArrowheads="1"/>
          </p:cNvSpPr>
          <p:nvPr/>
        </p:nvSpPr>
        <p:spPr bwMode="auto">
          <a:xfrm>
            <a:off x="155575" y="748904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0" name="AutoShape 16" descr="Résultat de recherche d'images pour &quot;gouf de capbreton&quot;"/>
          <p:cNvSpPr>
            <a:spLocks noChangeAspect="1" noChangeArrowheads="1"/>
          </p:cNvSpPr>
          <p:nvPr/>
        </p:nvSpPr>
        <p:spPr bwMode="auto">
          <a:xfrm>
            <a:off x="155575" y="748904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51520" y="175481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SUBSTANCES PRIORITAIRES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16016" y="174784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SUBSTANCES EMERGENTES</a:t>
            </a:r>
          </a:p>
        </p:txBody>
      </p:sp>
      <p:sp>
        <p:nvSpPr>
          <p:cNvPr id="18" name="Flèche courbée vers la gauche 17"/>
          <p:cNvSpPr/>
          <p:nvPr/>
        </p:nvSpPr>
        <p:spPr>
          <a:xfrm rot="1875332">
            <a:off x="4948367" y="3714652"/>
            <a:ext cx="864096" cy="11373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75656" y="321297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de surveillance et de contrôle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796136" y="2996952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d’info sur le comportement et les effets</a:t>
            </a:r>
          </a:p>
        </p:txBody>
      </p:sp>
      <p:sp>
        <p:nvSpPr>
          <p:cNvPr id="23" name="Flèche courbée vers la gauche 22"/>
          <p:cNvSpPr/>
          <p:nvPr/>
        </p:nvSpPr>
        <p:spPr>
          <a:xfrm rot="16200000">
            <a:off x="3995936" y="2276872"/>
            <a:ext cx="648072" cy="16561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347864" y="456312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Pas de règlementation</a:t>
            </a:r>
          </a:p>
        </p:txBody>
      </p:sp>
      <p:sp>
        <p:nvSpPr>
          <p:cNvPr id="25" name="Flèche courbée vers la gauche 24"/>
          <p:cNvSpPr/>
          <p:nvPr/>
        </p:nvSpPr>
        <p:spPr>
          <a:xfrm rot="9074023">
            <a:off x="2848130" y="3710756"/>
            <a:ext cx="864096" cy="11373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39552" y="206084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Ex: PCB, HAP, métaux,…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67544" y="2444515"/>
            <a:ext cx="2592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On sait les mesurer et on connait les risques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779912" y="2534708"/>
            <a:ext cx="4968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On sait qu’ils sont présents mais on ne connaît pas les risques voire on ne sait pas qui ils sont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067944" y="2024846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Ex: </a:t>
            </a:r>
            <a:r>
              <a:rPr lang="fr-FR" sz="1600" dirty="0">
                <a:cs typeface="Arial" pitchFamily="34" charset="0"/>
              </a:rPr>
              <a:t>Pharmaceutiques, détergents, plastifiants, parfums, produits de soin corporels, cosmétiques…</a:t>
            </a:r>
          </a:p>
        </p:txBody>
      </p:sp>
      <p:sp>
        <p:nvSpPr>
          <p:cNvPr id="30" name="Ellipse 29"/>
          <p:cNvSpPr/>
          <p:nvPr/>
        </p:nvSpPr>
        <p:spPr>
          <a:xfrm>
            <a:off x="2915816" y="1700808"/>
            <a:ext cx="6408712" cy="1188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7"/>
            <a:ext cx="2627784" cy="133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933057"/>
            <a:ext cx="3441070" cy="148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pic>
        <p:nvPicPr>
          <p:cNvPr id="39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 39" descr="C:\Users\monperru\AppData\Local\Temp\Logo_Micropoli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834" y="0"/>
            <a:ext cx="9144000" cy="1052736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8" name="Titre 1"/>
          <p:cNvSpPr txBox="1">
            <a:spLocks/>
          </p:cNvSpPr>
          <p:nvPr/>
        </p:nvSpPr>
        <p:spPr>
          <a:xfrm>
            <a:off x="395536" y="308064"/>
            <a:ext cx="8229600" cy="85725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 micropolluants : de nouvelles préoccupations</a:t>
            </a:r>
          </a:p>
        </p:txBody>
      </p:sp>
    </p:spTree>
    <p:extLst>
      <p:ext uri="{BB962C8B-B14F-4D97-AF65-F5344CB8AC3E}">
        <p14:creationId xmlns:p14="http://schemas.microsoft.com/office/powerpoint/2010/main" val="351889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icebe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1" y="2060848"/>
            <a:ext cx="2400647" cy="2952654"/>
          </a:xfrm>
          <a:prstGeom prst="rect">
            <a:avLst/>
          </a:prstGeom>
          <a:noFill/>
        </p:spPr>
      </p:pic>
      <p:sp>
        <p:nvSpPr>
          <p:cNvPr id="24" name="AutoShape 6" descr="Résultat de recherche d'images pour &quot;estuaire adour&quot;"/>
          <p:cNvSpPr>
            <a:spLocks noChangeAspect="1" noChangeArrowheads="1"/>
          </p:cNvSpPr>
          <p:nvPr/>
        </p:nvSpPr>
        <p:spPr bwMode="auto">
          <a:xfrm>
            <a:off x="155575" y="748904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AutoShape 12" descr="Résultat de recherche d'images pour &quot;gouf de capbreton&quot;"/>
          <p:cNvSpPr>
            <a:spLocks noChangeAspect="1" noChangeArrowheads="1"/>
          </p:cNvSpPr>
          <p:nvPr/>
        </p:nvSpPr>
        <p:spPr bwMode="auto">
          <a:xfrm>
            <a:off x="155575" y="748904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AutoShape 16" descr="Résultat de recherche d'images pour &quot;gouf de capbreton&quot;"/>
          <p:cNvSpPr>
            <a:spLocks noChangeAspect="1" noChangeArrowheads="1"/>
          </p:cNvSpPr>
          <p:nvPr/>
        </p:nvSpPr>
        <p:spPr bwMode="auto">
          <a:xfrm>
            <a:off x="155575" y="748904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012160" y="1700808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err="1">
                <a:solidFill>
                  <a:srgbClr val="336699"/>
                </a:solidFill>
                <a:latin typeface="Calibri" pitchFamily="34" charset="0"/>
              </a:rPr>
              <a:t>Polluants</a:t>
            </a:r>
            <a:r>
              <a:rPr lang="en-GB" b="1" dirty="0">
                <a:solidFill>
                  <a:srgbClr val="336699"/>
                </a:solidFill>
                <a:latin typeface="Calibri" pitchFamily="34" charset="0"/>
              </a:rPr>
              <a:t> </a:t>
            </a:r>
            <a:r>
              <a:rPr lang="en-GB" b="1" dirty="0" err="1">
                <a:solidFill>
                  <a:srgbClr val="336699"/>
                </a:solidFill>
                <a:latin typeface="Calibri" pitchFamily="34" charset="0"/>
              </a:rPr>
              <a:t>prioritaires</a:t>
            </a:r>
            <a:endParaRPr lang="en-GB" b="1" dirty="0">
              <a:solidFill>
                <a:srgbClr val="336699"/>
              </a:solidFill>
              <a:latin typeface="Calibri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31418" y="1337863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600" dirty="0"/>
              <a:t> 130 millions de molécules enregistrées au CAS (</a:t>
            </a:r>
            <a:r>
              <a:rPr lang="fr-FR" sz="1600" dirty="0" err="1"/>
              <a:t>Chemical</a:t>
            </a:r>
            <a:r>
              <a:rPr lang="fr-FR" sz="1600" dirty="0"/>
              <a:t> Abstract Service)</a:t>
            </a:r>
          </a:p>
          <a:p>
            <a:r>
              <a:rPr lang="fr-FR" sz="1600" dirty="0"/>
              <a:t>	100 millions de tonnes par an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51520" y="400506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600" dirty="0"/>
              <a:t> environ 100 000 molécules homologuées en Europe</a:t>
            </a:r>
          </a:p>
          <a:p>
            <a:endParaRPr lang="fr-FR" sz="1600" dirty="0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20888"/>
            <a:ext cx="369096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AutoShape 3" descr="Résultat de recherche d'images pour &quot;molecules dessin&quot;"/>
          <p:cNvSpPr>
            <a:spLocks noChangeAspect="1" noChangeArrowheads="1"/>
          </p:cNvSpPr>
          <p:nvPr/>
        </p:nvSpPr>
        <p:spPr bwMode="auto">
          <a:xfrm>
            <a:off x="155575" y="7207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7109" name="AutoShape 5" descr="Résultat de recherche d'images pour &quot;molecules dessin&quot;"/>
          <p:cNvSpPr>
            <a:spLocks noChangeAspect="1" noChangeArrowheads="1"/>
          </p:cNvSpPr>
          <p:nvPr/>
        </p:nvSpPr>
        <p:spPr bwMode="auto">
          <a:xfrm>
            <a:off x="155575" y="7207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7111" name="Picture 7" descr="Résultat de recherche d'images pour &quot;molecules dessin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77073"/>
            <a:ext cx="493884" cy="288031"/>
          </a:xfrm>
          <a:prstGeom prst="rect">
            <a:avLst/>
          </a:prstGeom>
          <a:noFill/>
        </p:spPr>
      </p:pic>
      <p:pic>
        <p:nvPicPr>
          <p:cNvPr id="47113" name="Picture 9" descr="Image associé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1" y="3861048"/>
            <a:ext cx="307643" cy="360040"/>
          </a:xfrm>
          <a:prstGeom prst="rect">
            <a:avLst/>
          </a:prstGeom>
          <a:noFill/>
        </p:spPr>
      </p:pic>
      <p:pic>
        <p:nvPicPr>
          <p:cNvPr id="47117" name="Picture 13" descr="Image associé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140968"/>
            <a:ext cx="462518" cy="288032"/>
          </a:xfrm>
          <a:prstGeom prst="rect">
            <a:avLst/>
          </a:prstGeom>
          <a:noFill/>
        </p:spPr>
      </p:pic>
      <p:pic>
        <p:nvPicPr>
          <p:cNvPr id="47119" name="Picture 15" descr="Image associé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2420889"/>
            <a:ext cx="576064" cy="250807"/>
          </a:xfrm>
          <a:prstGeom prst="rect">
            <a:avLst/>
          </a:prstGeom>
          <a:noFill/>
        </p:spPr>
      </p:pic>
      <p:sp>
        <p:nvSpPr>
          <p:cNvPr id="40" name="ZoneTexte 39"/>
          <p:cNvSpPr txBox="1"/>
          <p:nvPr/>
        </p:nvSpPr>
        <p:spPr>
          <a:xfrm>
            <a:off x="251520" y="4581129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600" dirty="0"/>
              <a:t> évaluation sur 45 substances (DCE), suivis sur environ 300 substances </a:t>
            </a:r>
          </a:p>
        </p:txBody>
      </p:sp>
      <p:sp>
        <p:nvSpPr>
          <p:cNvPr id="47121" name="AutoShape 17" descr="Image associée"/>
          <p:cNvSpPr>
            <a:spLocks noChangeAspect="1" noChangeArrowheads="1"/>
          </p:cNvSpPr>
          <p:nvPr/>
        </p:nvSpPr>
        <p:spPr bwMode="auto">
          <a:xfrm>
            <a:off x="155576" y="-1565275"/>
            <a:ext cx="6837363" cy="50498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6012160" y="5013176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err="1">
                <a:solidFill>
                  <a:srgbClr val="336699"/>
                </a:solidFill>
                <a:latin typeface="Calibri" pitchFamily="34" charset="0"/>
              </a:rPr>
              <a:t>Polluants</a:t>
            </a:r>
            <a:r>
              <a:rPr lang="en-GB" b="1" dirty="0">
                <a:solidFill>
                  <a:srgbClr val="336699"/>
                </a:solidFill>
                <a:latin typeface="Calibri" pitchFamily="34" charset="0"/>
              </a:rPr>
              <a:t> </a:t>
            </a:r>
            <a:r>
              <a:rPr lang="en-GB" b="1" dirty="0" err="1">
                <a:solidFill>
                  <a:srgbClr val="336699"/>
                </a:solidFill>
                <a:latin typeface="Calibri" pitchFamily="34" charset="0"/>
              </a:rPr>
              <a:t>émergents</a:t>
            </a:r>
            <a:endParaRPr lang="en-GB" b="1" dirty="0">
              <a:solidFill>
                <a:srgbClr val="336699"/>
              </a:solidFill>
              <a:latin typeface="Calibri" pitchFamily="34" charset="0"/>
            </a:endParaRPr>
          </a:p>
        </p:txBody>
      </p:sp>
      <p:pic>
        <p:nvPicPr>
          <p:cNvPr id="47123" name="Picture 19" descr="Image associé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4509121"/>
            <a:ext cx="415478" cy="306857"/>
          </a:xfrm>
          <a:prstGeom prst="rect">
            <a:avLst/>
          </a:prstGeom>
          <a:noFill/>
        </p:spPr>
      </p:pic>
      <p:pic>
        <p:nvPicPr>
          <p:cNvPr id="47125" name="Picture 21" descr="Résultat de recherche d'images pour &quot;hydrocarbures aromatiques polycycliques&quot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2276872"/>
            <a:ext cx="502810" cy="288032"/>
          </a:xfrm>
          <a:prstGeom prst="rect">
            <a:avLst/>
          </a:prstGeom>
          <a:noFill/>
        </p:spPr>
      </p:pic>
      <p:pic>
        <p:nvPicPr>
          <p:cNvPr id="47127" name="Picture 23" descr="Résultat de recherche d'images pour &quot;bisphenol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2996952"/>
            <a:ext cx="627958" cy="288032"/>
          </a:xfrm>
          <a:prstGeom prst="rect">
            <a:avLst/>
          </a:prstGeom>
          <a:noFill/>
        </p:spPr>
      </p:pic>
      <p:sp>
        <p:nvSpPr>
          <p:cNvPr id="46" name="Flèche droite 45"/>
          <p:cNvSpPr/>
          <p:nvPr/>
        </p:nvSpPr>
        <p:spPr>
          <a:xfrm>
            <a:off x="661988" y="1899554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ntrée manuelle 14"/>
          <p:cNvSpPr/>
          <p:nvPr/>
        </p:nvSpPr>
        <p:spPr>
          <a:xfrm flipH="1">
            <a:off x="0" y="5949280"/>
            <a:ext cx="9144000" cy="908720"/>
          </a:xfrm>
          <a:prstGeom prst="flowChartManualInput">
            <a:avLst/>
          </a:prstGeom>
          <a:solidFill>
            <a:srgbClr val="289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pic>
        <p:nvPicPr>
          <p:cNvPr id="32" name="symbole-blanc.png" descr="/Users/scraveir/Documents/Fichiers/Travaux en cours/logo UPPA/groupe de travail 2014/logo définitif 1/logos génériques/png/symbole/symbole-blanc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488" y="6088054"/>
            <a:ext cx="1143000" cy="7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 32" descr="C:\Users\monperru\AppData\Local\Temp\Logo_Micropolit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6082318"/>
            <a:ext cx="2267744" cy="77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8"/>
          <p:cNvSpPr txBox="1">
            <a:spLocks noChangeArrowheads="1"/>
          </p:cNvSpPr>
          <p:nvPr/>
        </p:nvSpPr>
        <p:spPr bwMode="auto">
          <a:xfrm>
            <a:off x="1216521" y="6239634"/>
            <a:ext cx="3571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alibri" pitchFamily="34" charset="0"/>
              </a:rPr>
              <a:t>Fédération de Recherche sur les Milieux et les Ressources Aquatiques MIRA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834" y="0"/>
            <a:ext cx="9144000" cy="1052736"/>
          </a:xfrm>
          <a:prstGeom prst="rect">
            <a:avLst/>
          </a:prstGeom>
          <a:solidFill>
            <a:srgbClr val="2896C8"/>
          </a:solidFill>
          <a:ln>
            <a:solidFill>
              <a:srgbClr val="289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547769" y="221893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 micropolluants : quelques chiffres…</a:t>
            </a:r>
          </a:p>
        </p:txBody>
      </p:sp>
    </p:spTree>
    <p:extLst>
      <p:ext uri="{BB962C8B-B14F-4D97-AF65-F5344CB8AC3E}">
        <p14:creationId xmlns:p14="http://schemas.microsoft.com/office/powerpoint/2010/main" val="1027625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11841</TotalTime>
  <Words>2080</Words>
  <Application>Microsoft Office PowerPoint</Application>
  <PresentationFormat>Affichage à l'écran (4:3)</PresentationFormat>
  <Paragraphs>430</Paragraphs>
  <Slides>34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Helvetica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Les micropolluants : c’est quoi?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monperru</dc:creator>
  <cp:lastModifiedBy>Valérie BEDERE</cp:lastModifiedBy>
  <cp:revision>75</cp:revision>
  <dcterms:created xsi:type="dcterms:W3CDTF">2015-07-27T12:03:35Z</dcterms:created>
  <dcterms:modified xsi:type="dcterms:W3CDTF">2021-11-26T16:25:07Z</dcterms:modified>
</cp:coreProperties>
</file>