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11" r:id="rId1"/>
  </p:sldMasterIdLst>
  <p:notesMasterIdLst>
    <p:notesMasterId r:id="rId11"/>
  </p:notesMasterIdLst>
  <p:handoutMasterIdLst>
    <p:handoutMasterId r:id="rId12"/>
  </p:handoutMasterIdLst>
  <p:sldIdLst>
    <p:sldId id="449" r:id="rId2"/>
    <p:sldId id="451" r:id="rId3"/>
    <p:sldId id="876" r:id="rId4"/>
    <p:sldId id="879" r:id="rId5"/>
    <p:sldId id="880" r:id="rId6"/>
    <p:sldId id="881" r:id="rId7"/>
    <p:sldId id="883" r:id="rId8"/>
    <p:sldId id="878" r:id="rId9"/>
    <p:sldId id="884" r:id="rId10"/>
  </p:sldIdLst>
  <p:sldSz cx="9144000" cy="6858000" type="screen4x3"/>
  <p:notesSz cx="6805613" cy="9944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ANES MARIE-PIERRE" initials="MM" lastIdx="4" clrIdx="0">
    <p:extLst>
      <p:ext uri="{19B8F6BF-5375-455C-9EA6-DF929625EA0E}">
        <p15:presenceInfo xmlns:p15="http://schemas.microsoft.com/office/powerpoint/2012/main" userId="S-1-5-21-1140661848-716908694-1231754661-8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677"/>
    <a:srgbClr val="CCC1DA"/>
    <a:srgbClr val="FBD2AF"/>
    <a:srgbClr val="FFD7B3"/>
    <a:srgbClr val="FBD0AC"/>
    <a:srgbClr val="D458AB"/>
    <a:srgbClr val="FF3399"/>
    <a:srgbClr val="F2F2F2"/>
    <a:srgbClr val="68BDE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86387" autoAdjust="0"/>
  </p:normalViewPr>
  <p:slideViewPr>
    <p:cSldViewPr showGuides="1">
      <p:cViewPr varScale="1">
        <p:scale>
          <a:sx n="80" d="100"/>
          <a:sy n="80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744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323" y="0"/>
            <a:ext cx="2949686" cy="49744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DA6298-43EB-44B6-839B-4D40394AD0F4}" type="datetimeFigureOut">
              <a:rPr lang="fr-FR"/>
              <a:pPr>
                <a:defRPr/>
              </a:pPr>
              <a:t>25/11/2021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5056"/>
            <a:ext cx="2949687" cy="49744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323" y="9445056"/>
            <a:ext cx="2949686" cy="497445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00591D-F07B-4349-A759-2E9550C6E9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744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323" y="0"/>
            <a:ext cx="2949686" cy="497446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FA5A20-F809-4066-A489-C8ACF228319C}" type="datetimeFigureOut">
              <a:rPr lang="fr-FR"/>
              <a:pPr>
                <a:defRPr/>
              </a:pPr>
              <a:t>25/11/2021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873" y="4723328"/>
            <a:ext cx="5451869" cy="4475405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056"/>
            <a:ext cx="2949687" cy="49744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323" y="9445056"/>
            <a:ext cx="2949686" cy="497445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56305F-EBEF-4046-A60F-0A5AE4B44B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9725-7863-4067-900E-03932DCFC6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991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9983-7457-4634-A21C-464CB83790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98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C4E3-F5BE-438B-B4F5-1A719F6AE8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43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6D87-A205-45AE-8B57-BFABD167EC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45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2F6B-A711-4A67-9328-B981D74B49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584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C83B-5415-4472-BF99-56B54526A9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03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1266-3A12-473E-9284-018983ACBA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08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4C19-8B9A-4592-8152-CB9DD83E6D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29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A0CD-0C2D-42B3-96F7-0031592F6C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81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E68-48B3-4360-BA81-AE02D73DDD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0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C2F4-540A-4E75-9C2D-3C00C2C2E0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952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8BD751-D623-4F35-99E5-15F50606FB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5">
            <a:extLst>
              <a:ext uri="{FF2B5EF4-FFF2-40B4-BE49-F238E27FC236}">
                <a16:creationId xmlns:a16="http://schemas.microsoft.com/office/drawing/2014/main" id="{B5F5C34E-4CE5-4C84-8D4F-BB0563749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00" y="5927725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C’est ensemble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nous gérons l’essentiel !</a:t>
            </a:r>
          </a:p>
        </p:txBody>
      </p:sp>
      <p:sp>
        <p:nvSpPr>
          <p:cNvPr id="4099" name="ZoneTexte 14">
            <a:extLst>
              <a:ext uri="{FF2B5EF4-FFF2-40B4-BE49-F238E27FC236}">
                <a16:creationId xmlns:a16="http://schemas.microsoft.com/office/drawing/2014/main" id="{0424F018-537E-4A51-A57C-DF50D077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482" y="6073730"/>
            <a:ext cx="1798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www.sydec40.fr</a:t>
            </a:r>
          </a:p>
        </p:txBody>
      </p:sp>
      <p:pic>
        <p:nvPicPr>
          <p:cNvPr id="4100" name="Image 9">
            <a:extLst>
              <a:ext uri="{FF2B5EF4-FFF2-40B4-BE49-F238E27FC236}">
                <a16:creationId xmlns:a16="http://schemas.microsoft.com/office/drawing/2014/main" id="{137CF469-4573-45E6-B361-71A605B9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4" y="5733256"/>
            <a:ext cx="14049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166F82B-2F89-42EC-9A83-2991EE307BC5}"/>
              </a:ext>
            </a:extLst>
          </p:cNvPr>
          <p:cNvCxnSpPr/>
          <p:nvPr/>
        </p:nvCxnSpPr>
        <p:spPr>
          <a:xfrm>
            <a:off x="1835275" y="5805488"/>
            <a:ext cx="0" cy="938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7B72CDB-C714-4E55-98B2-F16FFDD89127}"/>
              </a:ext>
            </a:extLst>
          </p:cNvPr>
          <p:cNvCxnSpPr/>
          <p:nvPr/>
        </p:nvCxnSpPr>
        <p:spPr>
          <a:xfrm>
            <a:off x="4572000" y="5802313"/>
            <a:ext cx="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1832B2-DE0B-4E09-912A-FF187EC4592B}"/>
              </a:ext>
            </a:extLst>
          </p:cNvPr>
          <p:cNvCxnSpPr/>
          <p:nvPr/>
        </p:nvCxnSpPr>
        <p:spPr>
          <a:xfrm>
            <a:off x="6427167" y="5733256"/>
            <a:ext cx="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7900ED6-7FAF-4AB3-929F-9B9A04D9F8BD}"/>
              </a:ext>
            </a:extLst>
          </p:cNvPr>
          <p:cNvCxnSpPr/>
          <p:nvPr/>
        </p:nvCxnSpPr>
        <p:spPr>
          <a:xfrm>
            <a:off x="7740352" y="5780088"/>
            <a:ext cx="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22">
            <a:extLst>
              <a:ext uri="{FF2B5EF4-FFF2-40B4-BE49-F238E27FC236}">
                <a16:creationId xmlns:a16="http://schemas.microsoft.com/office/drawing/2014/main" id="{FFCA4FC4-35B7-42EF-874B-C6AF9C58F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81" y="5918181"/>
            <a:ext cx="1097755" cy="7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C5B1E0-139A-4400-A8C3-6EC30083E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03" y="5991392"/>
            <a:ext cx="1259210" cy="58244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870490-4002-450B-83F4-5AC0509B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9A0CD-0C2D-42B3-96F7-0031592F6C93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88923C6-A72A-4C94-95B6-024748BDB519}"/>
              </a:ext>
            </a:extLst>
          </p:cNvPr>
          <p:cNvSpPr txBox="1">
            <a:spLocks noChangeArrowheads="1"/>
          </p:cNvSpPr>
          <p:nvPr/>
        </p:nvSpPr>
        <p:spPr>
          <a:xfrm>
            <a:off x="65881" y="2224589"/>
            <a:ext cx="9012238" cy="223909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TARNOS Zone industrielle </a:t>
            </a:r>
            <a:br>
              <a:rPr lang="fr-FR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réseaux d’assainissement exploités par le SYDEC</a:t>
            </a:r>
            <a:br>
              <a:rPr lang="fr-FR" sz="28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8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VENDREDI 26 NOVEMBRE 2021 – S3PI</a:t>
            </a:r>
            <a:endParaRPr lang="fr-FR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C9F4CC9F-159B-4142-82F0-6F3D3F1A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76" y="6067177"/>
            <a:ext cx="2722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C’est ensemble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nous gérons l’essentiel !</a:t>
            </a:r>
          </a:p>
        </p:txBody>
      </p:sp>
      <p:sp>
        <p:nvSpPr>
          <p:cNvPr id="16" name="ZoneTexte 14">
            <a:extLst>
              <a:ext uri="{FF2B5EF4-FFF2-40B4-BE49-F238E27FC236}">
                <a16:creationId xmlns:a16="http://schemas.microsoft.com/office/drawing/2014/main" id="{FB1CA22F-961A-47B4-8868-4674D8E7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219" y="6197704"/>
            <a:ext cx="2028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www.sydec40.fr</a:t>
            </a:r>
          </a:p>
        </p:txBody>
      </p:sp>
      <p:pic>
        <p:nvPicPr>
          <p:cNvPr id="18" name="Image 9">
            <a:extLst>
              <a:ext uri="{FF2B5EF4-FFF2-40B4-BE49-F238E27FC236}">
                <a16:creationId xmlns:a16="http://schemas.microsoft.com/office/drawing/2014/main" id="{AB5A7E56-F715-4251-92BD-4C2F02A22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3" y="5993490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CFE2D97-7990-4481-A4BB-14BA6ACC8575}"/>
              </a:ext>
            </a:extLst>
          </p:cNvPr>
          <p:cNvCxnSpPr>
            <a:cxnSpLocks/>
          </p:cNvCxnSpPr>
          <p:nvPr/>
        </p:nvCxnSpPr>
        <p:spPr>
          <a:xfrm flipH="1">
            <a:off x="1982940" y="5993490"/>
            <a:ext cx="1" cy="793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CB63522-A576-4EA7-B0A9-50ABBA9BA6DA}"/>
              </a:ext>
            </a:extLst>
          </p:cNvPr>
          <p:cNvCxnSpPr>
            <a:cxnSpLocks/>
          </p:cNvCxnSpPr>
          <p:nvPr/>
        </p:nvCxnSpPr>
        <p:spPr>
          <a:xfrm flipH="1">
            <a:off x="4697288" y="5995698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1F50363-D9FD-4004-9033-707B8C01AC2E}"/>
              </a:ext>
            </a:extLst>
          </p:cNvPr>
          <p:cNvCxnSpPr>
            <a:cxnSpLocks/>
          </p:cNvCxnSpPr>
          <p:nvPr/>
        </p:nvCxnSpPr>
        <p:spPr>
          <a:xfrm flipH="1">
            <a:off x="6660232" y="5984844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272E41-F073-4D4E-8192-18820D10A75D}"/>
              </a:ext>
            </a:extLst>
          </p:cNvPr>
          <p:cNvCxnSpPr>
            <a:cxnSpLocks/>
          </p:cNvCxnSpPr>
          <p:nvPr/>
        </p:nvCxnSpPr>
        <p:spPr>
          <a:xfrm flipH="1">
            <a:off x="7792257" y="5995692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92A2F21-528D-4D6B-AA4C-51651C9CB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34" y="6052811"/>
            <a:ext cx="928677" cy="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3965843-A67F-4A92-A0A7-4BCA18706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884E56-EF8A-41B7-8662-543F8CC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39725-7863-4067-900E-03932DCFC6E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25" name="ZoneTexte 6">
            <a:extLst>
              <a:ext uri="{FF2B5EF4-FFF2-40B4-BE49-F238E27FC236}">
                <a16:creationId xmlns:a16="http://schemas.microsoft.com/office/drawing/2014/main" id="{9CC261E1-531C-440F-ACEF-CCAF79B0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83" y="1340768"/>
            <a:ext cx="786939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400" b="1" dirty="0"/>
              <a:t>Sur la zone industrielle de TARNOS, les services du SYDEC exploitent 2 réseaux d’assainissement bien distincts :</a:t>
            </a:r>
          </a:p>
          <a:p>
            <a:endParaRPr lang="fr-FR" altLang="fr-FR" dirty="0"/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endParaRPr lang="fr-FR" altLang="fr-FR" b="1" dirty="0"/>
          </a:p>
          <a:p>
            <a:pPr marL="1028700" lvl="1">
              <a:buSzPct val="80000"/>
              <a:buFont typeface="Wingdings" panose="05000000000000000000" pitchFamily="2" charset="2"/>
              <a:buChar char="q"/>
            </a:pPr>
            <a:r>
              <a:rPr lang="fr-FR" altLang="fr-FR" b="1" dirty="0"/>
              <a:t>Le réseau d’assainissement industriel</a:t>
            </a:r>
          </a:p>
          <a:p>
            <a:pPr marL="1028700" lvl="1">
              <a:buSzPct val="80000"/>
              <a:buFont typeface="Wingdings" panose="05000000000000000000" pitchFamily="2" charset="2"/>
              <a:buChar char="q"/>
            </a:pPr>
            <a:endParaRPr lang="fr-FR" altLang="fr-FR" b="1" dirty="0"/>
          </a:p>
          <a:p>
            <a:pPr marL="1028700" lvl="1">
              <a:buSzPct val="80000"/>
              <a:buFont typeface="Wingdings" panose="05000000000000000000" pitchFamily="2" charset="2"/>
              <a:buChar char="q"/>
            </a:pPr>
            <a:endParaRPr lang="fr-FR" altLang="fr-FR" b="1" dirty="0"/>
          </a:p>
          <a:p>
            <a:pPr marL="1028700" lvl="1">
              <a:buSzPct val="80000"/>
              <a:buFont typeface="Wingdings" panose="05000000000000000000" pitchFamily="2" charset="2"/>
              <a:buChar char="q"/>
            </a:pPr>
            <a:r>
              <a:rPr lang="fr-FR" altLang="fr-FR" b="1" dirty="0"/>
              <a:t>Le réseau d’assainissement d’eaux usées domestiques</a:t>
            </a: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86F4DE-1F9F-4D8B-8547-40632827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73038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>
                <a:solidFill>
                  <a:schemeClr val="accent6"/>
                </a:solidFill>
              </a:rPr>
              <a:t>Le réseau d’assainissement industriel </a:t>
            </a:r>
          </a:p>
          <a:p>
            <a:pPr algn="ctr" eaLnBrk="1" hangingPunct="1">
              <a:defRPr/>
            </a:pPr>
            <a:r>
              <a:rPr lang="fr-FR" altLang="fr-FR" sz="2800" b="1" i="1" dirty="0">
                <a:solidFill>
                  <a:schemeClr val="accent6"/>
                </a:solidFill>
              </a:rPr>
              <a:t>(jusqu’à fin 2018)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379A4A-2513-4818-923B-139FEC74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09629"/>
            <a:ext cx="3600400" cy="46437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035B34-8675-4A40-ACEF-BAF4C0A2B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1309628"/>
            <a:ext cx="403244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 dirty="0"/>
              <a:t>Bilan des raccordements </a:t>
            </a:r>
            <a:r>
              <a:rPr lang="fr-FR" altLang="fr-FR" sz="2400" b="1" dirty="0"/>
              <a:t>: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endParaRPr lang="fr-FR" altLang="fr-FR" dirty="0"/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r>
              <a:rPr lang="fr-FR" altLang="fr-FR" dirty="0"/>
              <a:t>18 raccordements d’eaux usées domestiques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endParaRPr lang="fr-FR" altLang="fr-FR" dirty="0"/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r>
              <a:rPr lang="fr-FR" altLang="fr-FR" dirty="0"/>
              <a:t>6 raccordements d’eaux pluviales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endParaRPr lang="fr-FR" altLang="fr-FR" dirty="0"/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r>
              <a:rPr lang="fr-FR" altLang="fr-FR" dirty="0"/>
              <a:t>4 raccordements d’eaux industrielles avec conventions(</a:t>
            </a:r>
            <a:r>
              <a:rPr lang="fr-FR" altLang="fr-FR" sz="1400" dirty="0"/>
              <a:t>Turbomeca, ABL Maintenance, ULMA et </a:t>
            </a:r>
            <a:r>
              <a:rPr lang="fr-FR" altLang="fr-FR" sz="1400" dirty="0" err="1"/>
              <a:t>Carindus</a:t>
            </a:r>
            <a:r>
              <a:rPr lang="fr-FR" altLang="fr-FR" dirty="0"/>
              <a:t>)</a:t>
            </a: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r>
              <a:rPr lang="fr-FR" altLang="fr-FR" sz="2400" b="1" dirty="0">
                <a:solidFill>
                  <a:srgbClr val="0066CC"/>
                </a:solidFill>
                <a:sym typeface="Wingdings" panose="05000000000000000000" pitchFamily="2" charset="2"/>
              </a:rPr>
              <a:t></a:t>
            </a:r>
            <a:r>
              <a:rPr lang="fr-FR" altLang="fr-FR" sz="2000" b="1" dirty="0">
                <a:solidFill>
                  <a:srgbClr val="0066CC"/>
                </a:solidFill>
                <a:sym typeface="Wingdings" panose="05000000000000000000" pitchFamily="2" charset="2"/>
              </a:rPr>
              <a:t> Total de 28 raccordements</a:t>
            </a:r>
            <a:endParaRPr lang="fr-FR" altLang="fr-FR" sz="2000" b="1" dirty="0">
              <a:solidFill>
                <a:srgbClr val="0066CC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2E8CA7-BA3B-40ED-A73D-405B0035A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9E6543A1-7D54-48DD-B030-323D6FF89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3" y="5993490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97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3965843-A67F-4A92-A0A7-4BCA18706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3781811B-47E1-4417-B6BF-4C2B22F28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9695"/>
            <a:ext cx="8451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>
                <a:solidFill>
                  <a:schemeClr val="accent6"/>
                </a:solidFill>
              </a:rPr>
              <a:t>Le réseau d’assainissement industriel </a:t>
            </a:r>
          </a:p>
          <a:p>
            <a:pPr algn="ctr" eaLnBrk="1" hangingPunct="1">
              <a:defRPr/>
            </a:pPr>
            <a:r>
              <a:rPr lang="fr-FR" altLang="fr-FR" sz="2800" b="1" i="1" dirty="0">
                <a:solidFill>
                  <a:schemeClr val="accent6"/>
                </a:solidFill>
              </a:rPr>
              <a:t>(depuis fin 2018)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84F606D-DE35-4ED2-9567-930DDB25D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7" y="1124744"/>
            <a:ext cx="3600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 dirty="0">
                <a:sym typeface="Wingdings" panose="05000000000000000000" pitchFamily="2" charset="2"/>
              </a:rPr>
              <a:t></a:t>
            </a:r>
            <a:r>
              <a:rPr lang="fr-FR" altLang="fr-FR" sz="2300" dirty="0">
                <a:sym typeface="Wingdings" panose="05000000000000000000" pitchFamily="2" charset="2"/>
              </a:rPr>
              <a:t>Travaux de connexion</a:t>
            </a:r>
          </a:p>
          <a:p>
            <a:r>
              <a:rPr lang="fr-FR" altLang="fr-FR" sz="2300" dirty="0">
                <a:sym typeface="Wingdings" panose="05000000000000000000" pitchFamily="2" charset="2"/>
              </a:rPr>
              <a:t> de la branche 2 sur </a:t>
            </a:r>
          </a:p>
          <a:p>
            <a:r>
              <a:rPr lang="fr-FR" altLang="fr-FR" sz="2300" dirty="0">
                <a:sym typeface="Wingdings" panose="05000000000000000000" pitchFamily="2" charset="2"/>
              </a:rPr>
              <a:t> la STEP de TARNOS</a:t>
            </a:r>
            <a:endParaRPr lang="fr-FR" altLang="fr-FR" sz="2300" dirty="0"/>
          </a:p>
          <a:p>
            <a:endParaRPr lang="fr-FR" altLang="fr-FR" sz="2800" u="sng" dirty="0"/>
          </a:p>
          <a:p>
            <a:r>
              <a:rPr lang="fr-FR" altLang="fr-FR" sz="800" dirty="0"/>
              <a:t> </a:t>
            </a:r>
            <a:r>
              <a:rPr lang="fr-FR" altLang="fr-FR" sz="2200" u="sng" dirty="0"/>
              <a:t>Bilan des raccordements</a:t>
            </a:r>
            <a:r>
              <a:rPr lang="fr-FR" altLang="fr-FR" sz="2200" dirty="0"/>
              <a:t>: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q"/>
            </a:pPr>
            <a:endParaRPr lang="fr-FR" altLang="fr-FR" dirty="0"/>
          </a:p>
          <a:p>
            <a:pPr marL="571500" indent="-285750">
              <a:buSzPct val="80000"/>
              <a:buFont typeface="Wingdings" panose="05000000000000000000" pitchFamily="2" charset="2"/>
              <a:buChar char="q"/>
            </a:pPr>
            <a:r>
              <a:rPr lang="fr-FR" altLang="fr-FR" sz="1600" dirty="0"/>
              <a:t>1 raccordement d’eaux industrielles </a:t>
            </a:r>
            <a:r>
              <a:rPr lang="fr-FR" altLang="fr-FR" sz="1200" dirty="0"/>
              <a:t>(avec eaux de pluie) </a:t>
            </a:r>
          </a:p>
          <a:p>
            <a:r>
              <a:rPr lang="fr-FR" altLang="fr-FR" sz="900" dirty="0"/>
              <a:t>    </a:t>
            </a:r>
            <a:endParaRPr lang="fr-FR" altLang="fr-FR" sz="900" b="1" dirty="0"/>
          </a:p>
          <a:p>
            <a:r>
              <a:rPr lang="fr-FR" altLang="fr-FR" b="1" dirty="0"/>
              <a:t>    </a:t>
            </a:r>
            <a:r>
              <a:rPr lang="fr-FR" altLang="fr-FR" sz="1400" b="1" dirty="0"/>
              <a:t>(Turbomeca sur la branche 1)</a:t>
            </a:r>
          </a:p>
          <a:p>
            <a:r>
              <a:rPr lang="fr-FR" alt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   convention de rejet existante</a:t>
            </a:r>
            <a:endParaRPr lang="fr-FR" altLang="fr-FR" sz="1400" b="1" dirty="0">
              <a:solidFill>
                <a:srgbClr val="FF0000"/>
              </a:solidFill>
            </a:endParaRPr>
          </a:p>
          <a:p>
            <a:endParaRPr lang="fr-FR" altLang="fr-FR" sz="1400" b="1" dirty="0">
              <a:solidFill>
                <a:srgbClr val="FF0000"/>
              </a:solidFill>
            </a:endParaRPr>
          </a:p>
          <a:p>
            <a:endParaRPr lang="fr-FR" altLang="fr-FR" sz="1400" b="1" dirty="0">
              <a:solidFill>
                <a:srgbClr val="FF0000"/>
              </a:solidFill>
            </a:endParaRPr>
          </a:p>
          <a:p>
            <a:r>
              <a:rPr lang="fr-FR" altLang="fr-FR" sz="2000" b="1" dirty="0">
                <a:solidFill>
                  <a:srgbClr val="0066CC"/>
                </a:solidFill>
                <a:sym typeface="Wingdings" panose="05000000000000000000" pitchFamily="2" charset="2"/>
              </a:rPr>
              <a:t></a:t>
            </a:r>
            <a:r>
              <a:rPr lang="fr-FR" altLang="fr-FR" sz="1800" b="1" dirty="0">
                <a:solidFill>
                  <a:srgbClr val="0066CC"/>
                </a:solidFill>
                <a:sym typeface="Wingdings" panose="05000000000000000000" pitchFamily="2" charset="2"/>
              </a:rPr>
              <a:t> Total de 1 raccordement</a:t>
            </a:r>
            <a:endParaRPr lang="fr-FR" altLang="fr-FR" sz="1800" b="1" dirty="0">
              <a:solidFill>
                <a:srgbClr val="0066CC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F0C7752-4178-44FC-BCDF-74A68830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7" y="1124745"/>
            <a:ext cx="4872500" cy="4896544"/>
          </a:xfrm>
          <a:prstGeom prst="rect">
            <a:avLst/>
          </a:prstGeom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A597EF1F-CD08-4E21-A247-047E9FEF8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2" y="6143973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67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C9F4CC9F-159B-4142-82F0-6F3D3F1A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76" y="6067177"/>
            <a:ext cx="2722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C’est ensemble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nous gérons l’essentiel !</a:t>
            </a:r>
          </a:p>
        </p:txBody>
      </p:sp>
      <p:sp>
        <p:nvSpPr>
          <p:cNvPr id="16" name="ZoneTexte 14">
            <a:extLst>
              <a:ext uri="{FF2B5EF4-FFF2-40B4-BE49-F238E27FC236}">
                <a16:creationId xmlns:a16="http://schemas.microsoft.com/office/drawing/2014/main" id="{FB1CA22F-961A-47B4-8868-4674D8E7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219" y="6197704"/>
            <a:ext cx="2028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www.sydec40.fr</a:t>
            </a:r>
          </a:p>
        </p:txBody>
      </p:sp>
      <p:pic>
        <p:nvPicPr>
          <p:cNvPr id="18" name="Image 9">
            <a:extLst>
              <a:ext uri="{FF2B5EF4-FFF2-40B4-BE49-F238E27FC236}">
                <a16:creationId xmlns:a16="http://schemas.microsoft.com/office/drawing/2014/main" id="{AB5A7E56-F715-4251-92BD-4C2F02A22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3" y="5993490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CFE2D97-7990-4481-A4BB-14BA6ACC8575}"/>
              </a:ext>
            </a:extLst>
          </p:cNvPr>
          <p:cNvCxnSpPr>
            <a:cxnSpLocks/>
          </p:cNvCxnSpPr>
          <p:nvPr/>
        </p:nvCxnSpPr>
        <p:spPr>
          <a:xfrm flipH="1">
            <a:off x="1982940" y="5993490"/>
            <a:ext cx="1" cy="793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CB63522-A576-4EA7-B0A9-50ABBA9BA6DA}"/>
              </a:ext>
            </a:extLst>
          </p:cNvPr>
          <p:cNvCxnSpPr>
            <a:cxnSpLocks/>
          </p:cNvCxnSpPr>
          <p:nvPr/>
        </p:nvCxnSpPr>
        <p:spPr>
          <a:xfrm flipH="1">
            <a:off x="4697288" y="5995698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1F50363-D9FD-4004-9033-707B8C01AC2E}"/>
              </a:ext>
            </a:extLst>
          </p:cNvPr>
          <p:cNvCxnSpPr>
            <a:cxnSpLocks/>
          </p:cNvCxnSpPr>
          <p:nvPr/>
        </p:nvCxnSpPr>
        <p:spPr>
          <a:xfrm flipH="1">
            <a:off x="6660232" y="5984844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272E41-F073-4D4E-8192-18820D10A75D}"/>
              </a:ext>
            </a:extLst>
          </p:cNvPr>
          <p:cNvCxnSpPr>
            <a:cxnSpLocks/>
          </p:cNvCxnSpPr>
          <p:nvPr/>
        </p:nvCxnSpPr>
        <p:spPr>
          <a:xfrm flipH="1">
            <a:off x="7792257" y="5995692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92A2F21-528D-4D6B-AA4C-51651C9CB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34" y="6052811"/>
            <a:ext cx="928677" cy="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3965843-A67F-4A92-A0A7-4BCA18706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884E56-EF8A-41B7-8662-543F8CC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39725-7863-4067-900E-03932DCFC6EF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F72F3FE-177C-4917-AE1F-D34ED6CF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72" y="200281"/>
            <a:ext cx="8532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>
                <a:solidFill>
                  <a:schemeClr val="accent6"/>
                </a:solidFill>
              </a:rPr>
              <a:t>Le réseau d’assainissement industriel</a:t>
            </a:r>
          </a:p>
        </p:txBody>
      </p:sp>
      <p:sp>
        <p:nvSpPr>
          <p:cNvPr id="26" name="ZoneTexte 6">
            <a:extLst>
              <a:ext uri="{FF2B5EF4-FFF2-40B4-BE49-F238E27FC236}">
                <a16:creationId xmlns:a16="http://schemas.microsoft.com/office/drawing/2014/main" id="{F889D3EE-7116-4C24-B0DC-34CD0356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12" y="970244"/>
            <a:ext cx="7102536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800" u="sng" dirty="0"/>
              <a:t>Le déshuileur / débourbeur </a:t>
            </a:r>
            <a:r>
              <a:rPr lang="fr-FR" altLang="fr-FR" sz="2800" dirty="0"/>
              <a:t>:</a:t>
            </a:r>
          </a:p>
          <a:p>
            <a:endParaRPr lang="fr-FR" altLang="fr-FR" dirty="0"/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F4B7C32-1705-4E97-A874-5FE332F21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8" y="1563985"/>
            <a:ext cx="3180398" cy="424053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D5B8C6-A131-423D-8B5E-318DC4E3C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12" y="1563985"/>
            <a:ext cx="3936748" cy="42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53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C9F4CC9F-159B-4142-82F0-6F3D3F1A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76" y="6067177"/>
            <a:ext cx="2722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C’est ensemble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nous gérons l’essentiel !</a:t>
            </a:r>
          </a:p>
        </p:txBody>
      </p:sp>
      <p:sp>
        <p:nvSpPr>
          <p:cNvPr id="16" name="ZoneTexte 14">
            <a:extLst>
              <a:ext uri="{FF2B5EF4-FFF2-40B4-BE49-F238E27FC236}">
                <a16:creationId xmlns:a16="http://schemas.microsoft.com/office/drawing/2014/main" id="{FB1CA22F-961A-47B4-8868-4674D8E7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219" y="6197704"/>
            <a:ext cx="2028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www.sydec40.fr</a:t>
            </a:r>
          </a:p>
        </p:txBody>
      </p:sp>
      <p:pic>
        <p:nvPicPr>
          <p:cNvPr id="18" name="Image 9">
            <a:extLst>
              <a:ext uri="{FF2B5EF4-FFF2-40B4-BE49-F238E27FC236}">
                <a16:creationId xmlns:a16="http://schemas.microsoft.com/office/drawing/2014/main" id="{AB5A7E56-F715-4251-92BD-4C2F02A22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3" y="5993490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CFE2D97-7990-4481-A4BB-14BA6ACC8575}"/>
              </a:ext>
            </a:extLst>
          </p:cNvPr>
          <p:cNvCxnSpPr>
            <a:cxnSpLocks/>
          </p:cNvCxnSpPr>
          <p:nvPr/>
        </p:nvCxnSpPr>
        <p:spPr>
          <a:xfrm flipH="1">
            <a:off x="1982940" y="5993490"/>
            <a:ext cx="1" cy="793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CB63522-A576-4EA7-B0A9-50ABBA9BA6DA}"/>
              </a:ext>
            </a:extLst>
          </p:cNvPr>
          <p:cNvCxnSpPr>
            <a:cxnSpLocks/>
          </p:cNvCxnSpPr>
          <p:nvPr/>
        </p:nvCxnSpPr>
        <p:spPr>
          <a:xfrm flipH="1">
            <a:off x="4697288" y="5995698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1F50363-D9FD-4004-9033-707B8C01AC2E}"/>
              </a:ext>
            </a:extLst>
          </p:cNvPr>
          <p:cNvCxnSpPr>
            <a:cxnSpLocks/>
          </p:cNvCxnSpPr>
          <p:nvPr/>
        </p:nvCxnSpPr>
        <p:spPr>
          <a:xfrm flipH="1">
            <a:off x="6660232" y="5984844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272E41-F073-4D4E-8192-18820D10A75D}"/>
              </a:ext>
            </a:extLst>
          </p:cNvPr>
          <p:cNvCxnSpPr>
            <a:cxnSpLocks/>
          </p:cNvCxnSpPr>
          <p:nvPr/>
        </p:nvCxnSpPr>
        <p:spPr>
          <a:xfrm flipH="1">
            <a:off x="7792257" y="5995692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92A2F21-528D-4D6B-AA4C-51651C9CB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34" y="6052811"/>
            <a:ext cx="928677" cy="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3965843-A67F-4A92-A0A7-4BCA18706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884E56-EF8A-41B7-8662-543F8CC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39725-7863-4067-900E-03932DCFC6EF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79CBE33-6CD9-4478-B2A9-0A205DCA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73038"/>
            <a:ext cx="849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3200" b="1" dirty="0">
                <a:solidFill>
                  <a:schemeClr val="accent6"/>
                </a:solidFill>
              </a:rPr>
              <a:t>Le réseau d’assainissement communal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2705C61-9378-4116-BD57-9509F68D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18" y="1042159"/>
            <a:ext cx="7319864" cy="4709239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C7E8E92-09CA-4B36-8B33-BC1E61AEFDA8}"/>
              </a:ext>
            </a:extLst>
          </p:cNvPr>
          <p:cNvCxnSpPr/>
          <p:nvPr/>
        </p:nvCxnSpPr>
        <p:spPr>
          <a:xfrm>
            <a:off x="2758718" y="2100932"/>
            <a:ext cx="457200" cy="5105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E21DA701-333D-4CCE-86EB-9959438C6744}"/>
              </a:ext>
            </a:extLst>
          </p:cNvPr>
          <p:cNvSpPr txBox="1"/>
          <p:nvPr/>
        </p:nvSpPr>
        <p:spPr>
          <a:xfrm>
            <a:off x="1737638" y="1483315"/>
            <a:ext cx="1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STATION d’épuration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17A3406-D406-4C04-98A7-D95BC822BE1E}"/>
              </a:ext>
            </a:extLst>
          </p:cNvPr>
          <p:cNvCxnSpPr/>
          <p:nvPr/>
        </p:nvCxnSpPr>
        <p:spPr>
          <a:xfrm flipV="1">
            <a:off x="2453918" y="5294109"/>
            <a:ext cx="419100" cy="533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D33CBB0-7EB6-495B-864F-D0B821443BB5}"/>
              </a:ext>
            </a:extLst>
          </p:cNvPr>
          <p:cNvSpPr txBox="1"/>
          <p:nvPr/>
        </p:nvSpPr>
        <p:spPr>
          <a:xfrm>
            <a:off x="1646198" y="489747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Rejet Adour</a:t>
            </a:r>
          </a:p>
        </p:txBody>
      </p:sp>
    </p:spTree>
    <p:extLst>
      <p:ext uri="{BB962C8B-B14F-4D97-AF65-F5344CB8AC3E}">
        <p14:creationId xmlns:p14="http://schemas.microsoft.com/office/powerpoint/2010/main" val="865530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C9F4CC9F-159B-4142-82F0-6F3D3F1A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76" y="6067177"/>
            <a:ext cx="2722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C’est ensemble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nous gérons l’essentiel !</a:t>
            </a:r>
          </a:p>
        </p:txBody>
      </p:sp>
      <p:sp>
        <p:nvSpPr>
          <p:cNvPr id="16" name="ZoneTexte 14">
            <a:extLst>
              <a:ext uri="{FF2B5EF4-FFF2-40B4-BE49-F238E27FC236}">
                <a16:creationId xmlns:a16="http://schemas.microsoft.com/office/drawing/2014/main" id="{FB1CA22F-961A-47B4-8868-4674D8E7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219" y="6197704"/>
            <a:ext cx="2028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www.sydec40.fr</a:t>
            </a:r>
          </a:p>
        </p:txBody>
      </p:sp>
      <p:pic>
        <p:nvPicPr>
          <p:cNvPr id="18" name="Image 9">
            <a:extLst>
              <a:ext uri="{FF2B5EF4-FFF2-40B4-BE49-F238E27FC236}">
                <a16:creationId xmlns:a16="http://schemas.microsoft.com/office/drawing/2014/main" id="{AB5A7E56-F715-4251-92BD-4C2F02A22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3" y="5993490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CFE2D97-7990-4481-A4BB-14BA6ACC8575}"/>
              </a:ext>
            </a:extLst>
          </p:cNvPr>
          <p:cNvCxnSpPr>
            <a:cxnSpLocks/>
          </p:cNvCxnSpPr>
          <p:nvPr/>
        </p:nvCxnSpPr>
        <p:spPr>
          <a:xfrm flipH="1">
            <a:off x="1982940" y="5993490"/>
            <a:ext cx="1" cy="793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CB63522-A576-4EA7-B0A9-50ABBA9BA6DA}"/>
              </a:ext>
            </a:extLst>
          </p:cNvPr>
          <p:cNvCxnSpPr>
            <a:cxnSpLocks/>
          </p:cNvCxnSpPr>
          <p:nvPr/>
        </p:nvCxnSpPr>
        <p:spPr>
          <a:xfrm flipH="1">
            <a:off x="4697288" y="5995698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1F50363-D9FD-4004-9033-707B8C01AC2E}"/>
              </a:ext>
            </a:extLst>
          </p:cNvPr>
          <p:cNvCxnSpPr>
            <a:cxnSpLocks/>
          </p:cNvCxnSpPr>
          <p:nvPr/>
        </p:nvCxnSpPr>
        <p:spPr>
          <a:xfrm flipH="1">
            <a:off x="6660232" y="5984844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272E41-F073-4D4E-8192-18820D10A75D}"/>
              </a:ext>
            </a:extLst>
          </p:cNvPr>
          <p:cNvCxnSpPr>
            <a:cxnSpLocks/>
          </p:cNvCxnSpPr>
          <p:nvPr/>
        </p:nvCxnSpPr>
        <p:spPr>
          <a:xfrm flipH="1">
            <a:off x="7792257" y="5995692"/>
            <a:ext cx="1" cy="79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092A2F21-528D-4D6B-AA4C-51651C9CB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34" y="6052811"/>
            <a:ext cx="928677" cy="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3965843-A67F-4A92-A0A7-4BCA18706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884E56-EF8A-41B7-8662-543F8CC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39725-7863-4067-900E-03932DCFC6E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13" name="ZoneTexte 6">
            <a:extLst>
              <a:ext uri="{FF2B5EF4-FFF2-40B4-BE49-F238E27FC236}">
                <a16:creationId xmlns:a16="http://schemas.microsoft.com/office/drawing/2014/main" id="{16098C87-DE85-4E81-80E6-3BAD23DC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3" y="375165"/>
            <a:ext cx="849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chemeClr val="accent6"/>
                </a:solidFill>
              </a:rPr>
              <a:t>La station d’épuration de TARNOS</a:t>
            </a:r>
          </a:p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636C8AF-C484-4F76-A136-BA9D2D495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97" y="1405180"/>
            <a:ext cx="4327620" cy="39443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420123A-CE68-4D46-AC1F-0177265F98F5}"/>
              </a:ext>
            </a:extLst>
          </p:cNvPr>
          <p:cNvSpPr txBox="1"/>
          <p:nvPr/>
        </p:nvSpPr>
        <p:spPr>
          <a:xfrm>
            <a:off x="5308849" y="1311950"/>
            <a:ext cx="376390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Capacité</a:t>
            </a:r>
            <a:r>
              <a:rPr lang="fr-FR" sz="2000" b="1" dirty="0"/>
              <a:t> : 38 000 EQ/H</a:t>
            </a:r>
            <a:endParaRPr lang="fr-FR" dirty="0"/>
          </a:p>
          <a:p>
            <a:endParaRPr lang="fr-FR" dirty="0"/>
          </a:p>
          <a:p>
            <a:r>
              <a:rPr lang="fr-FR" b="1" u="sng" dirty="0"/>
              <a:t>Filière biologique </a:t>
            </a:r>
          </a:p>
          <a:p>
            <a:r>
              <a:rPr lang="fr-FR" dirty="0"/>
              <a:t>(avec un Actiflo)</a:t>
            </a:r>
          </a:p>
          <a:p>
            <a:endParaRPr lang="fr-FR" dirty="0"/>
          </a:p>
          <a:p>
            <a:r>
              <a:rPr lang="fr-FR" b="1" u="sng" dirty="0"/>
              <a:t>Mise en service</a:t>
            </a:r>
            <a:r>
              <a:rPr lang="fr-FR" b="1" dirty="0"/>
              <a:t> </a:t>
            </a:r>
            <a:r>
              <a:rPr lang="fr-FR" dirty="0"/>
              <a:t>: 2007</a:t>
            </a:r>
          </a:p>
          <a:p>
            <a:endParaRPr lang="fr-FR" dirty="0"/>
          </a:p>
          <a:p>
            <a:r>
              <a:rPr lang="fr-FR" b="1" u="sng" dirty="0"/>
              <a:t>52 autocontrôles par an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>
              <a:buSzPct val="80000"/>
            </a:pPr>
            <a:endParaRPr lang="fr-FR" sz="1000" dirty="0"/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fr-FR" sz="1600" dirty="0"/>
              <a:t>2018 : tous conformes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fr-FR" sz="1600" dirty="0"/>
              <a:t>2019 : tous conformes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fr-FR" sz="1600" dirty="0"/>
              <a:t>2020 : tous conformes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400" dirty="0"/>
          </a:p>
          <a:p>
            <a:r>
              <a:rPr lang="fr-FR" sz="1600" b="1" u="sng" dirty="0"/>
              <a:t>Primes pour épuration</a:t>
            </a:r>
            <a:r>
              <a:rPr lang="fr-FR" sz="1600" b="1" dirty="0"/>
              <a:t> :</a:t>
            </a:r>
          </a:p>
          <a:p>
            <a:r>
              <a:rPr lang="fr-FR" sz="1400" i="1" dirty="0"/>
              <a:t>(Prime attribuée par l’Agence de l’eau</a:t>
            </a:r>
          </a:p>
          <a:p>
            <a:r>
              <a:rPr lang="fr-FR" sz="1400" i="1" dirty="0"/>
              <a:t> Adour Garonne)</a:t>
            </a:r>
          </a:p>
          <a:p>
            <a:endParaRPr lang="fr-FR" sz="800" i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100% depuis sa mise en service</a:t>
            </a:r>
          </a:p>
          <a:p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88821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1893D0-1487-4315-86FB-EDC7B512C9B3}"/>
              </a:ext>
            </a:extLst>
          </p:cNvPr>
          <p:cNvSpPr/>
          <p:nvPr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C48E25-52B8-42C6-907B-A5B911B4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73038"/>
            <a:ext cx="8496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>
                <a:solidFill>
                  <a:schemeClr val="accent6"/>
                </a:solidFill>
              </a:rPr>
              <a:t>Schéma de 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63DEE1-A1F6-4332-972C-F463D33EC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62602"/>
            <a:ext cx="4630349" cy="56869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8E671C-9EBA-4C8F-B3EA-E723B7ACA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0" y="6143973"/>
            <a:ext cx="1065265" cy="492737"/>
          </a:xfrm>
          <a:prstGeom prst="rect">
            <a:avLst/>
          </a:prstGeom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DEBF0A38-B7D7-4DDA-AC8B-1FD1879E6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3" y="5993490"/>
            <a:ext cx="1013922" cy="6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579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5">
            <a:extLst>
              <a:ext uri="{FF2B5EF4-FFF2-40B4-BE49-F238E27FC236}">
                <a16:creationId xmlns:a16="http://schemas.microsoft.com/office/drawing/2014/main" id="{B5F5C34E-4CE5-4C84-8D4F-BB0563749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00" y="5927725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C’est ensemble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nous gérons l’essentiel !</a:t>
            </a:r>
          </a:p>
        </p:txBody>
      </p:sp>
      <p:sp>
        <p:nvSpPr>
          <p:cNvPr id="4099" name="ZoneTexte 14">
            <a:extLst>
              <a:ext uri="{FF2B5EF4-FFF2-40B4-BE49-F238E27FC236}">
                <a16:creationId xmlns:a16="http://schemas.microsoft.com/office/drawing/2014/main" id="{0424F018-537E-4A51-A57C-DF50D077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482" y="6073730"/>
            <a:ext cx="1798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www.sydec40.fr</a:t>
            </a:r>
          </a:p>
        </p:txBody>
      </p:sp>
      <p:pic>
        <p:nvPicPr>
          <p:cNvPr id="4100" name="Image 9">
            <a:extLst>
              <a:ext uri="{FF2B5EF4-FFF2-40B4-BE49-F238E27FC236}">
                <a16:creationId xmlns:a16="http://schemas.microsoft.com/office/drawing/2014/main" id="{137CF469-4573-45E6-B361-71A605B9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4" y="5733256"/>
            <a:ext cx="14049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166F82B-2F89-42EC-9A83-2991EE307BC5}"/>
              </a:ext>
            </a:extLst>
          </p:cNvPr>
          <p:cNvCxnSpPr/>
          <p:nvPr/>
        </p:nvCxnSpPr>
        <p:spPr>
          <a:xfrm>
            <a:off x="1835275" y="5805488"/>
            <a:ext cx="0" cy="938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7B72CDB-C714-4E55-98B2-F16FFDD89127}"/>
              </a:ext>
            </a:extLst>
          </p:cNvPr>
          <p:cNvCxnSpPr/>
          <p:nvPr/>
        </p:nvCxnSpPr>
        <p:spPr>
          <a:xfrm>
            <a:off x="4572000" y="5802313"/>
            <a:ext cx="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1832B2-DE0B-4E09-912A-FF187EC4592B}"/>
              </a:ext>
            </a:extLst>
          </p:cNvPr>
          <p:cNvCxnSpPr/>
          <p:nvPr/>
        </p:nvCxnSpPr>
        <p:spPr>
          <a:xfrm>
            <a:off x="6427167" y="5733256"/>
            <a:ext cx="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7900ED6-7FAF-4AB3-929F-9B9A04D9F8BD}"/>
              </a:ext>
            </a:extLst>
          </p:cNvPr>
          <p:cNvCxnSpPr/>
          <p:nvPr/>
        </p:nvCxnSpPr>
        <p:spPr>
          <a:xfrm>
            <a:off x="7740352" y="5780088"/>
            <a:ext cx="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22">
            <a:extLst>
              <a:ext uri="{FF2B5EF4-FFF2-40B4-BE49-F238E27FC236}">
                <a16:creationId xmlns:a16="http://schemas.microsoft.com/office/drawing/2014/main" id="{FFCA4FC4-35B7-42EF-874B-C6AF9C58F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81" y="5918181"/>
            <a:ext cx="1097755" cy="7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C5B1E0-139A-4400-A8C3-6EC30083E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03" y="5991392"/>
            <a:ext cx="1259210" cy="58244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870490-4002-450B-83F4-5AC0509B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9A0CD-0C2D-42B3-96F7-0031592F6C93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A27B8-A6A8-45D4-9741-F6871990E9F6}"/>
              </a:ext>
            </a:extLst>
          </p:cNvPr>
          <p:cNvSpPr txBox="1">
            <a:spLocks noChangeArrowheads="1"/>
          </p:cNvSpPr>
          <p:nvPr/>
        </p:nvSpPr>
        <p:spPr>
          <a:xfrm>
            <a:off x="344488" y="2439988"/>
            <a:ext cx="8453437" cy="10287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b="1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MERCI DE VOTRE ATTENTION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42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19116</TotalTime>
  <Words>313</Words>
  <Application>Microsoft Office PowerPoint</Application>
  <PresentationFormat>Affichage à l'écran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frederic</dc:creator>
  <cp:lastModifiedBy>AUGUIN BENOIT</cp:lastModifiedBy>
  <cp:revision>1642</cp:revision>
  <cp:lastPrinted>2021-01-18T14:50:34Z</cp:lastPrinted>
  <dcterms:created xsi:type="dcterms:W3CDTF">2008-05-21T06:17:40Z</dcterms:created>
  <dcterms:modified xsi:type="dcterms:W3CDTF">2021-11-25T13:50:59Z</dcterms:modified>
</cp:coreProperties>
</file>